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EA18D-147F-4DE0-A183-6297A166CBFF}" v="203" dt="2022-09-19T15:19:13.520"/>
    <p1510:client id="{729137FE-C4D2-465D-93F3-092DDE224FA0}" v="1383" dt="2022-09-19T16:28:16.290"/>
    <p1510:client id="{FA5C11C0-B61D-466E-A55D-E31D2A2B794C}" v="98" dt="2022-09-24T21:15:22.326"/>
    <p1510:client id="{FBFAAB28-66D6-4759-9FF8-B6768FA14BC4}" v="254" dt="2022-09-19T16:23:38.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1476" y="-48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42523180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4423730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6611713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1900776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3391023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6110098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10/2/2022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1339741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10/2/2022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4286041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5173136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4684489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716369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10/2/2022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a:p>
        </p:txBody>
      </p:sp>
    </p:spTree>
    <p:extLst>
      <p:ext uri="{BB962C8B-B14F-4D97-AF65-F5344CB8AC3E}">
        <p14:creationId xmlns:p14="http://schemas.microsoft.com/office/powerpoint/2010/main" xmlns="" val="4943494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Obraz 5" descr="Obraz zawierający osoba, kobieta, stojące, para&#10;&#10;Opis wygenerowany automatycznie">
            <a:extLst>
              <a:ext uri="{FF2B5EF4-FFF2-40B4-BE49-F238E27FC236}">
                <a16:creationId xmlns:a16="http://schemas.microsoft.com/office/drawing/2014/main" xmlns="" id="{89382C5C-158C-0ACA-A3F7-E3C184D3C785}"/>
              </a:ext>
            </a:extLst>
          </p:cNvPr>
          <p:cNvPicPr>
            <a:picLocks noChangeAspect="1"/>
          </p:cNvPicPr>
          <p:nvPr/>
        </p:nvPicPr>
        <p:blipFill rotWithShape="1">
          <a:blip r:embed="rId2" cstate="print">
            <a:alphaModFix amt="50000"/>
          </a:blip>
          <a:srcRect t="3546" b="11868"/>
          <a:stretch/>
        </p:blipFill>
        <p:spPr>
          <a:xfrm>
            <a:off x="20" y="1"/>
            <a:ext cx="12191980" cy="6857999"/>
          </a:xfrm>
          <a:prstGeom prst="rect">
            <a:avLst/>
          </a:prstGeom>
        </p:spPr>
      </p:pic>
      <p:sp>
        <p:nvSpPr>
          <p:cNvPr id="2" name="Tytuł 1"/>
          <p:cNvSpPr>
            <a:spLocks noGrp="1"/>
          </p:cNvSpPr>
          <p:nvPr>
            <p:ph type="ctrTitle"/>
          </p:nvPr>
        </p:nvSpPr>
        <p:spPr>
          <a:xfrm>
            <a:off x="1524000" y="1122362"/>
            <a:ext cx="9144000" cy="2900518"/>
          </a:xfrm>
        </p:spPr>
        <p:txBody>
          <a:bodyPr>
            <a:normAutofit/>
          </a:bodyPr>
          <a:lstStyle/>
          <a:p>
            <a:r>
              <a:rPr lang="pl-PL" dirty="0">
                <a:solidFill>
                  <a:srgbClr val="FFFFFF"/>
                </a:solidFill>
                <a:cs typeface="Calibri Light"/>
              </a:rPr>
              <a:t>The </a:t>
            </a:r>
            <a:r>
              <a:rPr lang="pl-PL" dirty="0" err="1">
                <a:solidFill>
                  <a:srgbClr val="FFFFFF"/>
                </a:solidFill>
                <a:cs typeface="Calibri Light"/>
              </a:rPr>
              <a:t>longest</a:t>
            </a:r>
            <a:r>
              <a:rPr lang="pl-PL" dirty="0">
                <a:solidFill>
                  <a:srgbClr val="FFFFFF"/>
                </a:solidFill>
                <a:cs typeface="Calibri Light"/>
              </a:rPr>
              <a:t> - </a:t>
            </a:r>
            <a:r>
              <a:rPr lang="pl-PL" dirty="0" err="1" smtClean="0">
                <a:solidFill>
                  <a:srgbClr val="FFFFFF"/>
                </a:solidFill>
                <a:cs typeface="Calibri Light"/>
              </a:rPr>
              <a:t>lived</a:t>
            </a:r>
            <a:r>
              <a:rPr lang="pl-PL" dirty="0" smtClean="0">
                <a:solidFill>
                  <a:srgbClr val="FFFFFF"/>
                </a:solidFill>
                <a:cs typeface="Calibri Light"/>
              </a:rPr>
              <a:t> </a:t>
            </a:r>
            <a:r>
              <a:rPr lang="pl-PL" dirty="0" err="1">
                <a:solidFill>
                  <a:srgbClr val="FFFFFF"/>
                </a:solidFill>
                <a:cs typeface="Calibri Light"/>
              </a:rPr>
              <a:t>Monarch</a:t>
            </a:r>
            <a:r>
              <a:rPr lang="pl-PL" dirty="0">
                <a:solidFill>
                  <a:srgbClr val="FFFFFF"/>
                </a:solidFill>
                <a:cs typeface="Calibri Light"/>
              </a:rPr>
              <a:t> in the </a:t>
            </a:r>
            <a:r>
              <a:rPr lang="pl-PL" dirty="0" err="1">
                <a:solidFill>
                  <a:srgbClr val="FFFFFF"/>
                </a:solidFill>
                <a:cs typeface="Calibri Light"/>
              </a:rPr>
              <a:t>world</a:t>
            </a:r>
            <a:endParaRPr lang="pl-PL" dirty="0">
              <a:solidFill>
                <a:srgbClr val="FFFFFF"/>
              </a:solidFill>
              <a:cs typeface="Calibri Light"/>
            </a:endParaRPr>
          </a:p>
        </p:txBody>
      </p:sp>
      <p:sp>
        <p:nvSpPr>
          <p:cNvPr id="3" name="Podtytuł 2"/>
          <p:cNvSpPr>
            <a:spLocks noGrp="1"/>
          </p:cNvSpPr>
          <p:nvPr>
            <p:ph type="subTitle" idx="1"/>
          </p:nvPr>
        </p:nvSpPr>
        <p:spPr>
          <a:xfrm>
            <a:off x="1524000" y="4159404"/>
            <a:ext cx="9144000" cy="1098395"/>
          </a:xfrm>
        </p:spPr>
        <p:txBody>
          <a:bodyPr vert="horz" lIns="91440" tIns="45720" rIns="91440" bIns="45720" rtlCol="0" anchor="t">
            <a:normAutofit/>
          </a:bodyPr>
          <a:lstStyle/>
          <a:p>
            <a:r>
              <a:rPr lang="pl-PL">
                <a:solidFill>
                  <a:srgbClr val="FFFFFF"/>
                </a:solidFill>
                <a:cs typeface="Calibri"/>
              </a:rPr>
              <a:t>Queen Elizabeth II:</a:t>
            </a:r>
            <a:r>
              <a:rPr lang="pl-PL">
                <a:cs typeface="Calibri"/>
              </a:rPr>
              <a:t/>
            </a:r>
            <a:br>
              <a:rPr lang="pl-PL">
                <a:cs typeface="Calibri"/>
              </a:rPr>
            </a:br>
            <a:r>
              <a:rPr lang="pl-PL" err="1">
                <a:solidFill>
                  <a:srgbClr val="FFFFFF"/>
                </a:solidFill>
                <a:ea typeface="+mn-lt"/>
                <a:cs typeface="+mn-lt"/>
              </a:rPr>
              <a:t>April</a:t>
            </a:r>
            <a:r>
              <a:rPr lang="pl-PL">
                <a:solidFill>
                  <a:srgbClr val="FFFFFF"/>
                </a:solidFill>
                <a:ea typeface="+mn-lt"/>
                <a:cs typeface="+mn-lt"/>
              </a:rPr>
              <a:t> 21, 1926-September 8, 2022</a:t>
            </a:r>
            <a:endParaRPr lang="pl-PL">
              <a:solidFill>
                <a:srgbClr val="FFFFFF"/>
              </a:solidFill>
              <a:cs typeface="Calibri"/>
            </a:endParaRPr>
          </a:p>
        </p:txBody>
      </p:sp>
    </p:spTree>
    <p:extLst>
      <p:ext uri="{BB962C8B-B14F-4D97-AF65-F5344CB8AC3E}">
        <p14:creationId xmlns:p14="http://schemas.microsoft.com/office/powerpoint/2010/main" xmlns="" val="650317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26">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8">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13405019-C7CF-E652-D15E-4F78FC13AC7B}"/>
              </a:ext>
            </a:extLst>
          </p:cNvPr>
          <p:cNvSpPr>
            <a:spLocks noGrp="1"/>
          </p:cNvSpPr>
          <p:nvPr>
            <p:ph type="title"/>
          </p:nvPr>
        </p:nvSpPr>
        <p:spPr>
          <a:xfrm>
            <a:off x="1285240" y="1050595"/>
            <a:ext cx="8074815" cy="1618489"/>
          </a:xfrm>
        </p:spPr>
        <p:txBody>
          <a:bodyPr anchor="ctr">
            <a:normAutofit fontScale="90000"/>
          </a:bodyPr>
          <a:lstStyle/>
          <a:p>
            <a:r>
              <a:rPr lang="pl-PL" sz="6700">
                <a:cs typeface="Calibri Light"/>
              </a:rPr>
              <a:t>Elizabeth II </a:t>
            </a:r>
            <a:r>
              <a:rPr lang="pl-PL" sz="6700" err="1">
                <a:cs typeface="Calibri Light"/>
              </a:rPr>
              <a:t>during</a:t>
            </a:r>
            <a:r>
              <a:rPr lang="pl-PL" sz="6700">
                <a:cs typeface="Calibri Light"/>
              </a:rPr>
              <a:t> WWII</a:t>
            </a:r>
            <a:endParaRPr lang="pl-PL" sz="6700"/>
          </a:p>
        </p:txBody>
      </p:sp>
      <p:sp>
        <p:nvSpPr>
          <p:cNvPr id="3" name="Symbol zastępczy zawartości 2">
            <a:extLst>
              <a:ext uri="{FF2B5EF4-FFF2-40B4-BE49-F238E27FC236}">
                <a16:creationId xmlns:a16="http://schemas.microsoft.com/office/drawing/2014/main" xmlns="" id="{75B91025-89E6-3A79-761B-2AEE9F6F58AD}"/>
              </a:ext>
            </a:extLst>
          </p:cNvPr>
          <p:cNvSpPr>
            <a:spLocks noGrp="1"/>
          </p:cNvSpPr>
          <p:nvPr>
            <p:ph idx="1"/>
          </p:nvPr>
        </p:nvSpPr>
        <p:spPr>
          <a:xfrm>
            <a:off x="1285240" y="2969469"/>
            <a:ext cx="8074815" cy="2800395"/>
          </a:xfrm>
        </p:spPr>
        <p:txBody>
          <a:bodyPr vert="horz" lIns="91440" tIns="45720" rIns="91440" bIns="45720" rtlCol="0" anchor="t">
            <a:normAutofit/>
          </a:bodyPr>
          <a:lstStyle/>
          <a:p>
            <a:endParaRPr lang="pl-PL" sz="2200" dirty="0"/>
          </a:p>
          <a:p>
            <a:r>
              <a:rPr lang="en" sz="2200" dirty="0">
                <a:latin typeface="Consolas"/>
              </a:rPr>
              <a:t>During World War II, Elizabeth participated in radio </a:t>
            </a:r>
            <a:r>
              <a:rPr lang="en" sz="2200" dirty="0" smtClean="0">
                <a:latin typeface="Consolas"/>
              </a:rPr>
              <a:t>programs </a:t>
            </a:r>
            <a:r>
              <a:rPr lang="en" sz="2200" dirty="0">
                <a:latin typeface="Consolas"/>
              </a:rPr>
              <a:t>in which she tried to improve the mood of other children. She also gave charity, and at the age of 18 she joined the Women's Auxiliary Territorial Service, where she learned the profession of a driver and mechanic.</a:t>
            </a:r>
            <a:endParaRPr lang="pl-PL" sz="2200" dirty="0"/>
          </a:p>
        </p:txBody>
      </p:sp>
    </p:spTree>
    <p:extLst>
      <p:ext uri="{BB962C8B-B14F-4D97-AF65-F5344CB8AC3E}">
        <p14:creationId xmlns:p14="http://schemas.microsoft.com/office/powerpoint/2010/main" xmlns="" val="12953267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4CE7B660-7523-F4E5-F90D-07B31B7A4667}"/>
              </a:ext>
            </a:extLst>
          </p:cNvPr>
          <p:cNvSpPr>
            <a:spLocks noGrp="1"/>
          </p:cNvSpPr>
          <p:nvPr>
            <p:ph type="title"/>
          </p:nvPr>
        </p:nvSpPr>
        <p:spPr>
          <a:xfrm>
            <a:off x="1285240" y="1050595"/>
            <a:ext cx="8074815" cy="1618489"/>
          </a:xfrm>
        </p:spPr>
        <p:txBody>
          <a:bodyPr anchor="ctr">
            <a:normAutofit/>
          </a:bodyPr>
          <a:lstStyle/>
          <a:p>
            <a:r>
              <a:rPr lang="en" sz="5000">
                <a:latin typeface="Consolas"/>
              </a:rPr>
              <a:t>The </a:t>
            </a:r>
            <a:r>
              <a:rPr lang="en" sz="5000">
                <a:latin typeface="Consolas"/>
                <a:ea typeface="+mj-lt"/>
                <a:cs typeface="+mj-lt"/>
              </a:rPr>
              <a:t>Coronation</a:t>
            </a:r>
            <a:r>
              <a:rPr lang="en" sz="5000">
                <a:latin typeface="Consolas"/>
              </a:rPr>
              <a:t> of Elizabeth II </a:t>
            </a:r>
            <a:endParaRPr lang="pl-PL" sz="5000"/>
          </a:p>
        </p:txBody>
      </p:sp>
      <p:sp>
        <p:nvSpPr>
          <p:cNvPr id="3" name="Symbol zastępczy zawartości 2">
            <a:extLst>
              <a:ext uri="{FF2B5EF4-FFF2-40B4-BE49-F238E27FC236}">
                <a16:creationId xmlns:a16="http://schemas.microsoft.com/office/drawing/2014/main" xmlns="" id="{9C9E1F5C-EA6B-D845-565E-455CE21E0D23}"/>
              </a:ext>
            </a:extLst>
          </p:cNvPr>
          <p:cNvSpPr>
            <a:spLocks noGrp="1"/>
          </p:cNvSpPr>
          <p:nvPr>
            <p:ph idx="1"/>
          </p:nvPr>
        </p:nvSpPr>
        <p:spPr>
          <a:xfrm>
            <a:off x="1285240" y="2969469"/>
            <a:ext cx="8074815" cy="2800395"/>
          </a:xfrm>
        </p:spPr>
        <p:txBody>
          <a:bodyPr vert="horz" lIns="91440" tIns="45720" rIns="91440" bIns="45720" rtlCol="0" anchor="t">
            <a:normAutofit/>
          </a:bodyPr>
          <a:lstStyle/>
          <a:p>
            <a:r>
              <a:rPr lang="en" sz="2400">
                <a:latin typeface="Calibri"/>
                <a:cs typeface="Calibri"/>
              </a:rPr>
              <a:t>The coronation ceremony of Queen Elizabeth II of the Windsor Dynasty was held on June 2, 1953 at Westminster Abbey in London. Elizabeth II ascended the throne at the age of 25 after the death of her father, George VI (February 6, 1952), and was proclaimed queen shortly thereafter.  The coronation took place more than a year later due to the tradition that after the death of the monarch, sufficient time must pass before such ceremonies are held.</a:t>
            </a:r>
            <a:endParaRPr lang="pl-PL" sz="2400">
              <a:latin typeface="Calibri"/>
              <a:cs typeface="Calibri"/>
            </a:endParaRPr>
          </a:p>
        </p:txBody>
      </p:sp>
    </p:spTree>
    <p:extLst>
      <p:ext uri="{BB962C8B-B14F-4D97-AF65-F5344CB8AC3E}">
        <p14:creationId xmlns:p14="http://schemas.microsoft.com/office/powerpoint/2010/main" xmlns="" val="25579730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3" descr="Obraz zawierający podłoże, ołtarz&#10;&#10;Opis wygenerowany automatycznie">
            <a:extLst>
              <a:ext uri="{FF2B5EF4-FFF2-40B4-BE49-F238E27FC236}">
                <a16:creationId xmlns:a16="http://schemas.microsoft.com/office/drawing/2014/main" xmlns="" id="{22AE7146-A041-B690-7716-E95E04013C90}"/>
              </a:ext>
            </a:extLst>
          </p:cNvPr>
          <p:cNvPicPr>
            <a:picLocks noChangeAspect="1"/>
          </p:cNvPicPr>
          <p:nvPr/>
        </p:nvPicPr>
        <p:blipFill rotWithShape="1">
          <a:blip r:embed="rId2" cstate="print">
            <a:alphaModFix amt="50000"/>
          </a:blip>
          <a:srcRect t="15730"/>
          <a:stretch/>
        </p:blipFill>
        <p:spPr>
          <a:xfrm>
            <a:off x="20" y="1"/>
            <a:ext cx="12191980" cy="6857999"/>
          </a:xfrm>
          <a:prstGeom prst="rect">
            <a:avLst/>
          </a:prstGeom>
        </p:spPr>
      </p:pic>
      <p:sp>
        <p:nvSpPr>
          <p:cNvPr id="2" name="Tytuł 1">
            <a:extLst>
              <a:ext uri="{FF2B5EF4-FFF2-40B4-BE49-F238E27FC236}">
                <a16:creationId xmlns:a16="http://schemas.microsoft.com/office/drawing/2014/main" xmlns="" id="{2B163261-9380-8243-48BD-E8365E37B6A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God Save the Queen, may she rest in peace</a:t>
            </a:r>
            <a:endParaRPr lang="en-US" sz="6000">
              <a:solidFill>
                <a:srgbClr val="FFFFFF"/>
              </a:solidFill>
              <a:cs typeface="Calibri Light"/>
            </a:endParaRPr>
          </a:p>
        </p:txBody>
      </p:sp>
    </p:spTree>
    <p:extLst>
      <p:ext uri="{BB962C8B-B14F-4D97-AF65-F5344CB8AC3E}">
        <p14:creationId xmlns:p14="http://schemas.microsoft.com/office/powerpoint/2010/main" xmlns="" val="19127070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descr="Obraz zawierający osoba, drzewo, zewnętrzne, przybranie głowy&#10;&#10;Opis wygenerowany automatycznie">
            <a:extLst>
              <a:ext uri="{FF2B5EF4-FFF2-40B4-BE49-F238E27FC236}">
                <a16:creationId xmlns:a16="http://schemas.microsoft.com/office/drawing/2014/main" xmlns="" id="{63DBFC9A-A104-FE9F-C6B7-BC92026EC251}"/>
              </a:ext>
            </a:extLst>
          </p:cNvPr>
          <p:cNvPicPr>
            <a:picLocks noChangeAspect="1"/>
          </p:cNvPicPr>
          <p:nvPr/>
        </p:nvPicPr>
        <p:blipFill rotWithShape="1">
          <a:blip r:embed="rId2" cstate="print">
            <a:alphaModFix amt="35000"/>
          </a:blip>
          <a:srcRect t="17232" b="24021"/>
          <a:stretch/>
        </p:blipFill>
        <p:spPr>
          <a:xfrm>
            <a:off x="20" y="10"/>
            <a:ext cx="12191980" cy="6857990"/>
          </a:xfrm>
          <a:prstGeom prst="rect">
            <a:avLst/>
          </a:prstGeom>
        </p:spPr>
      </p:pic>
      <p:sp>
        <p:nvSpPr>
          <p:cNvPr id="2" name="Tytuł 1">
            <a:extLst>
              <a:ext uri="{FF2B5EF4-FFF2-40B4-BE49-F238E27FC236}">
                <a16:creationId xmlns:a16="http://schemas.microsoft.com/office/drawing/2014/main" xmlns="" id="{664D3DFE-5B1A-0679-3334-D6B025BFE268}"/>
              </a:ext>
            </a:extLst>
          </p:cNvPr>
          <p:cNvSpPr>
            <a:spLocks noGrp="1"/>
          </p:cNvSpPr>
          <p:nvPr>
            <p:ph type="title"/>
          </p:nvPr>
        </p:nvSpPr>
        <p:spPr/>
        <p:txBody>
          <a:bodyPr>
            <a:normAutofit/>
          </a:bodyPr>
          <a:lstStyle/>
          <a:p>
            <a:endParaRPr lang="pl-PL">
              <a:solidFill>
                <a:srgbClr val="FFFFFF"/>
              </a:solidFill>
            </a:endParaRPr>
          </a:p>
        </p:txBody>
      </p:sp>
      <p:sp>
        <p:nvSpPr>
          <p:cNvPr id="3" name="Symbol zastępczy zawartości 2">
            <a:extLst>
              <a:ext uri="{FF2B5EF4-FFF2-40B4-BE49-F238E27FC236}">
                <a16:creationId xmlns:a16="http://schemas.microsoft.com/office/drawing/2014/main" xmlns="" id="{4FFC8C29-BD48-843D-BA7E-B9621CEB6D93}"/>
              </a:ext>
            </a:extLst>
          </p:cNvPr>
          <p:cNvSpPr>
            <a:spLocks noGrp="1"/>
          </p:cNvSpPr>
          <p:nvPr>
            <p:ph idx="1"/>
          </p:nvPr>
        </p:nvSpPr>
        <p:spPr/>
        <p:txBody>
          <a:bodyPr vert="horz" lIns="91440" tIns="45720" rIns="91440" bIns="45720" rtlCol="0" anchor="t">
            <a:normAutofit/>
          </a:bodyPr>
          <a:lstStyle/>
          <a:p>
            <a:r>
              <a:rPr lang="pl-PL" b="1" dirty="0">
                <a:solidFill>
                  <a:srgbClr val="FFFFFF"/>
                </a:solidFill>
                <a:ea typeface="+mn-lt"/>
                <a:cs typeface="+mn-lt"/>
              </a:rPr>
              <a:t>Elizabeth II</a:t>
            </a:r>
            <a:r>
              <a:rPr lang="pl-PL" dirty="0">
                <a:solidFill>
                  <a:srgbClr val="FFFFFF"/>
                </a:solidFill>
                <a:ea typeface="+mn-lt"/>
                <a:cs typeface="+mn-lt"/>
              </a:rPr>
              <a:t> (Elizabeth Alexandra Mary) was the Queen of the United </a:t>
            </a:r>
            <a:r>
              <a:rPr lang="pl-PL" dirty="0" err="1">
                <a:solidFill>
                  <a:srgbClr val="FFFFFF"/>
                </a:solidFill>
                <a:ea typeface="+mn-lt"/>
                <a:cs typeface="+mn-lt"/>
              </a:rPr>
              <a:t>Kingdom</a:t>
            </a:r>
            <a:r>
              <a:rPr lang="pl-PL" dirty="0">
                <a:solidFill>
                  <a:srgbClr val="FFFFFF"/>
                </a:solidFill>
                <a:ea typeface="+mn-lt"/>
                <a:cs typeface="+mn-lt"/>
              </a:rPr>
              <a:t> and </a:t>
            </a:r>
            <a:r>
              <a:rPr lang="pl-PL" dirty="0" err="1">
                <a:solidFill>
                  <a:srgbClr val="FFFFFF"/>
                </a:solidFill>
                <a:ea typeface="+mn-lt"/>
                <a:cs typeface="+mn-lt"/>
              </a:rPr>
              <a:t>other</a:t>
            </a:r>
            <a:r>
              <a:rPr lang="pl-PL" dirty="0">
                <a:solidFill>
                  <a:srgbClr val="FFFFFF"/>
                </a:solidFill>
                <a:ea typeface="+mn-lt"/>
                <a:cs typeface="+mn-lt"/>
              </a:rPr>
              <a:t> Commonwealth </a:t>
            </a:r>
            <a:r>
              <a:rPr lang="pl-PL" dirty="0" err="1">
                <a:solidFill>
                  <a:srgbClr val="FFFFFF"/>
                </a:solidFill>
                <a:ea typeface="+mn-lt"/>
                <a:cs typeface="+mn-lt"/>
              </a:rPr>
              <a:t>realms</a:t>
            </a:r>
            <a:r>
              <a:rPr lang="pl-PL" dirty="0">
                <a:solidFill>
                  <a:srgbClr val="FFFFFF"/>
                </a:solidFill>
                <a:ea typeface="+mn-lt"/>
                <a:cs typeface="+mn-lt"/>
              </a:rPr>
              <a:t> from 6 </a:t>
            </a:r>
            <a:r>
              <a:rPr lang="pl-PL" dirty="0" err="1">
                <a:solidFill>
                  <a:srgbClr val="FFFFFF"/>
                </a:solidFill>
                <a:ea typeface="+mn-lt"/>
                <a:cs typeface="+mn-lt"/>
              </a:rPr>
              <a:t>February</a:t>
            </a:r>
            <a:r>
              <a:rPr lang="pl-PL" dirty="0">
                <a:solidFill>
                  <a:srgbClr val="FFFFFF"/>
                </a:solidFill>
                <a:ea typeface="+mn-lt"/>
                <a:cs typeface="+mn-lt"/>
              </a:rPr>
              <a:t> 1952 </a:t>
            </a:r>
            <a:r>
              <a:rPr lang="pl-PL" dirty="0" err="1">
                <a:solidFill>
                  <a:srgbClr val="FFFFFF"/>
                </a:solidFill>
                <a:ea typeface="+mn-lt"/>
                <a:cs typeface="+mn-lt"/>
              </a:rPr>
              <a:t>until</a:t>
            </a:r>
            <a:r>
              <a:rPr lang="pl-PL" dirty="0">
                <a:solidFill>
                  <a:srgbClr val="FFFFFF"/>
                </a:solidFill>
                <a:ea typeface="+mn-lt"/>
                <a:cs typeface="+mn-lt"/>
              </a:rPr>
              <a:t> </a:t>
            </a:r>
            <a:r>
              <a:rPr lang="pl-PL" dirty="0" err="1">
                <a:solidFill>
                  <a:srgbClr val="FFFFFF"/>
                </a:solidFill>
                <a:ea typeface="+mn-lt"/>
                <a:cs typeface="+mn-lt"/>
              </a:rPr>
              <a:t>her</a:t>
            </a:r>
            <a:r>
              <a:rPr lang="pl-PL" dirty="0">
                <a:solidFill>
                  <a:srgbClr val="FFFFFF"/>
                </a:solidFill>
                <a:ea typeface="+mn-lt"/>
                <a:cs typeface="+mn-lt"/>
              </a:rPr>
              <a:t> </a:t>
            </a:r>
            <a:r>
              <a:rPr lang="pl-PL" dirty="0" err="1">
                <a:solidFill>
                  <a:srgbClr val="FFFFFF"/>
                </a:solidFill>
                <a:ea typeface="+mn-lt"/>
                <a:cs typeface="+mn-lt"/>
              </a:rPr>
              <a:t>death</a:t>
            </a:r>
            <a:r>
              <a:rPr lang="pl-PL" dirty="0">
                <a:solidFill>
                  <a:srgbClr val="FFFFFF"/>
                </a:solidFill>
                <a:ea typeface="+mn-lt"/>
                <a:cs typeface="+mn-lt"/>
              </a:rPr>
              <a:t> in 2022. </a:t>
            </a:r>
            <a:r>
              <a:rPr lang="pl-PL" dirty="0" err="1">
                <a:solidFill>
                  <a:srgbClr val="FFFFFF"/>
                </a:solidFill>
                <a:ea typeface="+mn-lt"/>
                <a:cs typeface="+mn-lt"/>
              </a:rPr>
              <a:t>She</a:t>
            </a:r>
            <a:r>
              <a:rPr lang="pl-PL" dirty="0">
                <a:solidFill>
                  <a:srgbClr val="FFFFFF"/>
                </a:solidFill>
                <a:ea typeface="+mn-lt"/>
                <a:cs typeface="+mn-lt"/>
              </a:rPr>
              <a:t> was queen </a:t>
            </a:r>
            <a:r>
              <a:rPr lang="pl-PL" dirty="0" err="1">
                <a:solidFill>
                  <a:srgbClr val="FFFFFF"/>
                </a:solidFill>
                <a:ea typeface="+mn-lt"/>
                <a:cs typeface="+mn-lt"/>
              </a:rPr>
              <a:t>regnant</a:t>
            </a:r>
            <a:r>
              <a:rPr lang="pl-PL" dirty="0">
                <a:solidFill>
                  <a:srgbClr val="FFFFFF"/>
                </a:solidFill>
                <a:ea typeface="+mn-lt"/>
                <a:cs typeface="+mn-lt"/>
              </a:rPr>
              <a:t> of 32 </a:t>
            </a:r>
            <a:r>
              <a:rPr lang="pl-PL" dirty="0" err="1">
                <a:solidFill>
                  <a:srgbClr val="FFFFFF"/>
                </a:solidFill>
                <a:ea typeface="+mn-lt"/>
                <a:cs typeface="+mn-lt"/>
              </a:rPr>
              <a:t>sovereign</a:t>
            </a:r>
            <a:r>
              <a:rPr lang="pl-PL" dirty="0">
                <a:solidFill>
                  <a:srgbClr val="FFFFFF"/>
                </a:solidFill>
                <a:ea typeface="+mn-lt"/>
                <a:cs typeface="+mn-lt"/>
              </a:rPr>
              <a:t> </a:t>
            </a:r>
            <a:r>
              <a:rPr lang="pl-PL" dirty="0" err="1">
                <a:solidFill>
                  <a:srgbClr val="FFFFFF"/>
                </a:solidFill>
                <a:ea typeface="+mn-lt"/>
                <a:cs typeface="+mn-lt"/>
              </a:rPr>
              <a:t>states</a:t>
            </a:r>
            <a:r>
              <a:rPr lang="pl-PL" dirty="0">
                <a:solidFill>
                  <a:srgbClr val="FFFFFF"/>
                </a:solidFill>
                <a:ea typeface="+mn-lt"/>
                <a:cs typeface="+mn-lt"/>
              </a:rPr>
              <a:t> </a:t>
            </a:r>
            <a:r>
              <a:rPr lang="pl-PL" dirty="0" err="1">
                <a:solidFill>
                  <a:srgbClr val="FFFFFF"/>
                </a:solidFill>
                <a:ea typeface="+mn-lt"/>
                <a:cs typeface="+mn-lt"/>
              </a:rPr>
              <a:t>during</a:t>
            </a:r>
            <a:r>
              <a:rPr lang="pl-PL" dirty="0">
                <a:solidFill>
                  <a:srgbClr val="FFFFFF"/>
                </a:solidFill>
                <a:ea typeface="+mn-lt"/>
                <a:cs typeface="+mn-lt"/>
              </a:rPr>
              <a:t> </a:t>
            </a:r>
            <a:r>
              <a:rPr lang="pl-PL" dirty="0" err="1">
                <a:solidFill>
                  <a:srgbClr val="FFFFFF"/>
                </a:solidFill>
                <a:ea typeface="+mn-lt"/>
                <a:cs typeface="+mn-lt"/>
              </a:rPr>
              <a:t>her</a:t>
            </a:r>
            <a:r>
              <a:rPr lang="pl-PL" dirty="0">
                <a:solidFill>
                  <a:srgbClr val="FFFFFF"/>
                </a:solidFill>
                <a:ea typeface="+mn-lt"/>
                <a:cs typeface="+mn-lt"/>
              </a:rPr>
              <a:t> </a:t>
            </a:r>
            <a:r>
              <a:rPr lang="pl-PL" dirty="0" err="1">
                <a:solidFill>
                  <a:srgbClr val="FFFFFF"/>
                </a:solidFill>
                <a:ea typeface="+mn-lt"/>
                <a:cs typeface="+mn-lt"/>
              </a:rPr>
              <a:t>lifetime</a:t>
            </a:r>
            <a:r>
              <a:rPr lang="pl-PL" dirty="0">
                <a:solidFill>
                  <a:srgbClr val="FFFFFF"/>
                </a:solidFill>
                <a:ea typeface="+mn-lt"/>
                <a:cs typeface="+mn-lt"/>
              </a:rPr>
              <a:t> and 15 </a:t>
            </a:r>
            <a:r>
              <a:rPr lang="pl-PL" dirty="0" err="1">
                <a:solidFill>
                  <a:srgbClr val="FFFFFF"/>
                </a:solidFill>
                <a:ea typeface="+mn-lt"/>
                <a:cs typeface="+mn-lt"/>
              </a:rPr>
              <a:t>at</a:t>
            </a:r>
            <a:r>
              <a:rPr lang="pl-PL" dirty="0">
                <a:solidFill>
                  <a:srgbClr val="FFFFFF"/>
                </a:solidFill>
                <a:ea typeface="+mn-lt"/>
                <a:cs typeface="+mn-lt"/>
              </a:rPr>
              <a:t> the </a:t>
            </a:r>
            <a:r>
              <a:rPr lang="pl-PL" dirty="0" err="1">
                <a:solidFill>
                  <a:srgbClr val="FFFFFF"/>
                </a:solidFill>
                <a:ea typeface="+mn-lt"/>
                <a:cs typeface="+mn-lt"/>
              </a:rPr>
              <a:t>time</a:t>
            </a:r>
            <a:r>
              <a:rPr lang="pl-PL" dirty="0">
                <a:solidFill>
                  <a:srgbClr val="FFFFFF"/>
                </a:solidFill>
                <a:ea typeface="+mn-lt"/>
                <a:cs typeface="+mn-lt"/>
              </a:rPr>
              <a:t> of </a:t>
            </a:r>
            <a:r>
              <a:rPr lang="pl-PL" dirty="0" err="1">
                <a:solidFill>
                  <a:srgbClr val="FFFFFF"/>
                </a:solidFill>
                <a:ea typeface="+mn-lt"/>
                <a:cs typeface="+mn-lt"/>
              </a:rPr>
              <a:t>her</a:t>
            </a:r>
            <a:r>
              <a:rPr lang="pl-PL" dirty="0">
                <a:solidFill>
                  <a:srgbClr val="FFFFFF"/>
                </a:solidFill>
                <a:ea typeface="+mn-lt"/>
                <a:cs typeface="+mn-lt"/>
              </a:rPr>
              <a:t> </a:t>
            </a:r>
            <a:r>
              <a:rPr lang="pl-PL" dirty="0" err="1">
                <a:solidFill>
                  <a:srgbClr val="FFFFFF"/>
                </a:solidFill>
                <a:ea typeface="+mn-lt"/>
                <a:cs typeface="+mn-lt"/>
              </a:rPr>
              <a:t>death</a:t>
            </a:r>
            <a:r>
              <a:rPr lang="pl-PL" dirty="0">
                <a:solidFill>
                  <a:srgbClr val="FFFFFF"/>
                </a:solidFill>
                <a:ea typeface="+mn-lt"/>
                <a:cs typeface="+mn-lt"/>
              </a:rPr>
              <a:t>. Her </a:t>
            </a:r>
            <a:r>
              <a:rPr lang="pl-PL" dirty="0" err="1">
                <a:solidFill>
                  <a:srgbClr val="FFFFFF"/>
                </a:solidFill>
                <a:ea typeface="+mn-lt"/>
                <a:cs typeface="+mn-lt"/>
              </a:rPr>
              <a:t>reign</a:t>
            </a:r>
            <a:r>
              <a:rPr lang="pl-PL" dirty="0">
                <a:solidFill>
                  <a:srgbClr val="FFFFFF"/>
                </a:solidFill>
                <a:ea typeface="+mn-lt"/>
                <a:cs typeface="+mn-lt"/>
              </a:rPr>
              <a:t> of 70 </a:t>
            </a:r>
            <a:r>
              <a:rPr lang="pl-PL" dirty="0" err="1">
                <a:solidFill>
                  <a:srgbClr val="FFFFFF"/>
                </a:solidFill>
                <a:ea typeface="+mn-lt"/>
                <a:cs typeface="+mn-lt"/>
              </a:rPr>
              <a:t>years</a:t>
            </a:r>
            <a:r>
              <a:rPr lang="pl-PL" dirty="0">
                <a:solidFill>
                  <a:srgbClr val="FFFFFF"/>
                </a:solidFill>
                <a:ea typeface="+mn-lt"/>
                <a:cs typeface="+mn-lt"/>
              </a:rPr>
              <a:t> and 214 </a:t>
            </a:r>
            <a:r>
              <a:rPr lang="pl-PL" dirty="0" err="1">
                <a:solidFill>
                  <a:srgbClr val="FFFFFF"/>
                </a:solidFill>
                <a:ea typeface="+mn-lt"/>
                <a:cs typeface="+mn-lt"/>
              </a:rPr>
              <a:t>days</a:t>
            </a:r>
            <a:r>
              <a:rPr lang="pl-PL" dirty="0">
                <a:solidFill>
                  <a:srgbClr val="FFFFFF"/>
                </a:solidFill>
                <a:ea typeface="+mn-lt"/>
                <a:cs typeface="+mn-lt"/>
              </a:rPr>
              <a:t> </a:t>
            </a:r>
            <a:r>
              <a:rPr lang="pl-PL" dirty="0" err="1">
                <a:solidFill>
                  <a:srgbClr val="FFFFFF"/>
                </a:solidFill>
                <a:ea typeface="+mn-lt"/>
                <a:cs typeface="+mn-lt"/>
              </a:rPr>
              <a:t>is</a:t>
            </a:r>
            <a:r>
              <a:rPr lang="pl-PL" dirty="0">
                <a:solidFill>
                  <a:srgbClr val="FFFFFF"/>
                </a:solidFill>
                <a:ea typeface="+mn-lt"/>
                <a:cs typeface="+mn-lt"/>
              </a:rPr>
              <a:t> the </a:t>
            </a:r>
            <a:r>
              <a:rPr lang="pl-PL" dirty="0" err="1">
                <a:solidFill>
                  <a:srgbClr val="FFFFFF"/>
                </a:solidFill>
                <a:ea typeface="+mn-lt"/>
                <a:cs typeface="+mn-lt"/>
              </a:rPr>
              <a:t>longest</a:t>
            </a:r>
            <a:r>
              <a:rPr lang="pl-PL" dirty="0">
                <a:solidFill>
                  <a:srgbClr val="FFFFFF"/>
                </a:solidFill>
                <a:ea typeface="+mn-lt"/>
                <a:cs typeface="+mn-lt"/>
              </a:rPr>
              <a:t> of </a:t>
            </a:r>
            <a:r>
              <a:rPr lang="pl-PL" dirty="0" err="1">
                <a:solidFill>
                  <a:srgbClr val="FFFFFF"/>
                </a:solidFill>
                <a:ea typeface="+mn-lt"/>
                <a:cs typeface="+mn-lt"/>
              </a:rPr>
              <a:t>any</a:t>
            </a:r>
            <a:r>
              <a:rPr lang="pl-PL" dirty="0">
                <a:solidFill>
                  <a:srgbClr val="FFFFFF"/>
                </a:solidFill>
                <a:ea typeface="+mn-lt"/>
                <a:cs typeface="+mn-lt"/>
              </a:rPr>
              <a:t> British </a:t>
            </a:r>
            <a:r>
              <a:rPr lang="pl-PL" dirty="0" err="1">
                <a:solidFill>
                  <a:srgbClr val="FFFFFF"/>
                </a:solidFill>
                <a:ea typeface="+mn-lt"/>
                <a:cs typeface="+mn-lt"/>
              </a:rPr>
              <a:t>monarch</a:t>
            </a:r>
            <a:r>
              <a:rPr lang="pl-PL" dirty="0">
                <a:solidFill>
                  <a:srgbClr val="FFFFFF"/>
                </a:solidFill>
                <a:ea typeface="+mn-lt"/>
                <a:cs typeface="+mn-lt"/>
              </a:rPr>
              <a:t>, the </a:t>
            </a:r>
            <a:r>
              <a:rPr lang="pl-PL" dirty="0" err="1">
                <a:solidFill>
                  <a:srgbClr val="FFFFFF"/>
                </a:solidFill>
                <a:ea typeface="+mn-lt"/>
                <a:cs typeface="+mn-lt"/>
              </a:rPr>
              <a:t>longest</a:t>
            </a:r>
            <a:r>
              <a:rPr lang="pl-PL" dirty="0">
                <a:solidFill>
                  <a:srgbClr val="FFFFFF"/>
                </a:solidFill>
                <a:ea typeface="+mn-lt"/>
                <a:cs typeface="+mn-lt"/>
              </a:rPr>
              <a:t> </a:t>
            </a:r>
            <a:r>
              <a:rPr lang="pl-PL" dirty="0" err="1">
                <a:solidFill>
                  <a:srgbClr val="FFFFFF"/>
                </a:solidFill>
                <a:ea typeface="+mn-lt"/>
                <a:cs typeface="+mn-lt"/>
              </a:rPr>
              <a:t>recorded</a:t>
            </a:r>
            <a:r>
              <a:rPr lang="pl-PL" dirty="0">
                <a:solidFill>
                  <a:srgbClr val="FFFFFF"/>
                </a:solidFill>
                <a:ea typeface="+mn-lt"/>
                <a:cs typeface="+mn-lt"/>
              </a:rPr>
              <a:t> of </a:t>
            </a:r>
            <a:r>
              <a:rPr lang="pl-PL" dirty="0" err="1">
                <a:solidFill>
                  <a:srgbClr val="FFFFFF"/>
                </a:solidFill>
                <a:ea typeface="+mn-lt"/>
                <a:cs typeface="+mn-lt"/>
              </a:rPr>
              <a:t>any</a:t>
            </a:r>
            <a:r>
              <a:rPr lang="pl-PL" dirty="0">
                <a:solidFill>
                  <a:srgbClr val="FFFFFF"/>
                </a:solidFill>
                <a:ea typeface="+mn-lt"/>
                <a:cs typeface="+mn-lt"/>
              </a:rPr>
              <a:t> </a:t>
            </a:r>
            <a:r>
              <a:rPr lang="pl-PL" dirty="0" err="1">
                <a:solidFill>
                  <a:srgbClr val="FFFFFF"/>
                </a:solidFill>
                <a:ea typeface="+mn-lt"/>
                <a:cs typeface="+mn-lt"/>
              </a:rPr>
              <a:t>female</a:t>
            </a:r>
            <a:r>
              <a:rPr lang="pl-PL" dirty="0">
                <a:solidFill>
                  <a:srgbClr val="FFFFFF"/>
                </a:solidFill>
                <a:ea typeface="+mn-lt"/>
                <a:cs typeface="+mn-lt"/>
              </a:rPr>
              <a:t> </a:t>
            </a:r>
            <a:r>
              <a:rPr lang="pl-PL" dirty="0" err="1">
                <a:solidFill>
                  <a:srgbClr val="FFFFFF"/>
                </a:solidFill>
                <a:ea typeface="+mn-lt"/>
                <a:cs typeface="+mn-lt"/>
              </a:rPr>
              <a:t>head</a:t>
            </a:r>
            <a:r>
              <a:rPr lang="pl-PL" dirty="0">
                <a:solidFill>
                  <a:srgbClr val="FFFFFF"/>
                </a:solidFill>
                <a:ea typeface="+mn-lt"/>
                <a:cs typeface="+mn-lt"/>
              </a:rPr>
              <a:t> of </a:t>
            </a:r>
            <a:r>
              <a:rPr lang="pl-PL" dirty="0" err="1">
                <a:solidFill>
                  <a:srgbClr val="FFFFFF"/>
                </a:solidFill>
                <a:ea typeface="+mn-lt"/>
                <a:cs typeface="+mn-lt"/>
              </a:rPr>
              <a:t>state</a:t>
            </a:r>
            <a:r>
              <a:rPr lang="pl-PL" dirty="0">
                <a:solidFill>
                  <a:srgbClr val="FFFFFF"/>
                </a:solidFill>
                <a:ea typeface="+mn-lt"/>
                <a:cs typeface="+mn-lt"/>
              </a:rPr>
              <a:t> in </a:t>
            </a:r>
            <a:r>
              <a:rPr lang="pl-PL" dirty="0" err="1">
                <a:solidFill>
                  <a:srgbClr val="FFFFFF"/>
                </a:solidFill>
                <a:ea typeface="+mn-lt"/>
                <a:cs typeface="+mn-lt"/>
              </a:rPr>
              <a:t>history</a:t>
            </a:r>
            <a:r>
              <a:rPr lang="pl-PL" dirty="0">
                <a:solidFill>
                  <a:srgbClr val="FFFFFF"/>
                </a:solidFill>
                <a:ea typeface="+mn-lt"/>
                <a:cs typeface="+mn-lt"/>
              </a:rPr>
              <a:t>, and the </a:t>
            </a:r>
            <a:r>
              <a:rPr lang="pl-PL" dirty="0" err="1">
                <a:solidFill>
                  <a:srgbClr val="FFFFFF"/>
                </a:solidFill>
                <a:ea typeface="+mn-lt"/>
                <a:cs typeface="+mn-lt"/>
              </a:rPr>
              <a:t>second-longest</a:t>
            </a:r>
            <a:r>
              <a:rPr lang="pl-PL" dirty="0">
                <a:solidFill>
                  <a:srgbClr val="FFFFFF"/>
                </a:solidFill>
                <a:ea typeface="+mn-lt"/>
                <a:cs typeface="+mn-lt"/>
              </a:rPr>
              <a:t> </a:t>
            </a:r>
            <a:r>
              <a:rPr lang="pl-PL" dirty="0" err="1">
                <a:solidFill>
                  <a:srgbClr val="FFFFFF"/>
                </a:solidFill>
                <a:ea typeface="+mn-lt"/>
                <a:cs typeface="+mn-lt"/>
              </a:rPr>
              <a:t>verified</a:t>
            </a:r>
            <a:r>
              <a:rPr lang="pl-PL" dirty="0">
                <a:solidFill>
                  <a:srgbClr val="FFFFFF"/>
                </a:solidFill>
                <a:ea typeface="+mn-lt"/>
                <a:cs typeface="+mn-lt"/>
              </a:rPr>
              <a:t> </a:t>
            </a:r>
            <a:r>
              <a:rPr lang="pl-PL" dirty="0" err="1">
                <a:solidFill>
                  <a:srgbClr val="FFFFFF"/>
                </a:solidFill>
                <a:ea typeface="+mn-lt"/>
                <a:cs typeface="+mn-lt"/>
              </a:rPr>
              <a:t>reign</a:t>
            </a:r>
            <a:r>
              <a:rPr lang="pl-PL" dirty="0">
                <a:solidFill>
                  <a:srgbClr val="FFFFFF"/>
                </a:solidFill>
                <a:ea typeface="+mn-lt"/>
                <a:cs typeface="+mn-lt"/>
              </a:rPr>
              <a:t> of </a:t>
            </a:r>
            <a:r>
              <a:rPr lang="pl-PL" dirty="0" err="1">
                <a:solidFill>
                  <a:srgbClr val="FFFFFF"/>
                </a:solidFill>
                <a:ea typeface="+mn-lt"/>
                <a:cs typeface="+mn-lt"/>
              </a:rPr>
              <a:t>any</a:t>
            </a:r>
            <a:r>
              <a:rPr lang="pl-PL" dirty="0">
                <a:solidFill>
                  <a:srgbClr val="FFFFFF"/>
                </a:solidFill>
                <a:ea typeface="+mn-lt"/>
                <a:cs typeface="+mn-lt"/>
              </a:rPr>
              <a:t> </a:t>
            </a:r>
            <a:r>
              <a:rPr lang="pl-PL" dirty="0" err="1">
                <a:solidFill>
                  <a:srgbClr val="FFFFFF"/>
                </a:solidFill>
                <a:ea typeface="+mn-lt"/>
                <a:cs typeface="+mn-lt"/>
              </a:rPr>
              <a:t>sovereign</a:t>
            </a:r>
            <a:r>
              <a:rPr lang="pl-PL" dirty="0">
                <a:solidFill>
                  <a:srgbClr val="FFFFFF"/>
                </a:solidFill>
                <a:ea typeface="+mn-lt"/>
                <a:cs typeface="+mn-lt"/>
              </a:rPr>
              <a:t> in </a:t>
            </a:r>
            <a:r>
              <a:rPr lang="pl-PL" dirty="0" err="1">
                <a:solidFill>
                  <a:srgbClr val="FFFFFF"/>
                </a:solidFill>
                <a:ea typeface="+mn-lt"/>
                <a:cs typeface="+mn-lt"/>
              </a:rPr>
              <a:t>history</a:t>
            </a:r>
            <a:r>
              <a:rPr lang="pl-PL" dirty="0">
                <a:solidFill>
                  <a:srgbClr val="FFFFFF"/>
                </a:solidFill>
                <a:ea typeface="+mn-lt"/>
                <a:cs typeface="+mn-lt"/>
              </a:rPr>
              <a:t>.</a:t>
            </a:r>
            <a:endParaRPr lang="pl-PL" dirty="0">
              <a:solidFill>
                <a:srgbClr val="FFFFFF"/>
              </a:solidFill>
              <a:cs typeface="Calibri" panose="020F0502020204030204"/>
            </a:endParaRPr>
          </a:p>
        </p:txBody>
      </p:sp>
    </p:spTree>
    <p:extLst>
      <p:ext uri="{BB962C8B-B14F-4D97-AF65-F5344CB8AC3E}">
        <p14:creationId xmlns:p14="http://schemas.microsoft.com/office/powerpoint/2010/main" xmlns="" val="6953304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B9C276D-8AFA-5A7B-C477-F362AF9C49A6}"/>
              </a:ext>
            </a:extLst>
          </p:cNvPr>
          <p:cNvSpPr>
            <a:spLocks noGrp="1"/>
          </p:cNvSpPr>
          <p:nvPr>
            <p:ph type="title"/>
          </p:nvPr>
        </p:nvSpPr>
        <p:spPr>
          <a:xfrm>
            <a:off x="640080" y="325369"/>
            <a:ext cx="4368602" cy="1956841"/>
          </a:xfrm>
        </p:spPr>
        <p:txBody>
          <a:bodyPr anchor="b">
            <a:normAutofit fontScale="90000"/>
          </a:bodyPr>
          <a:lstStyle/>
          <a:p>
            <a:r>
              <a:rPr lang="pl-PL" sz="5400">
                <a:cs typeface="Calibri Light"/>
              </a:rPr>
              <a:t>The </a:t>
            </a:r>
            <a:r>
              <a:rPr lang="pl-PL" sz="5400" err="1">
                <a:cs typeface="Calibri Light"/>
              </a:rPr>
              <a:t>Queens</a:t>
            </a:r>
            <a:r>
              <a:rPr lang="pl-PL" sz="5400">
                <a:cs typeface="Calibri Light"/>
              </a:rPr>
              <a:t> </a:t>
            </a:r>
            <a:r>
              <a:rPr lang="pl-PL" sz="5400" err="1">
                <a:cs typeface="Calibri Light"/>
              </a:rPr>
              <a:t>pH</a:t>
            </a:r>
            <a:r>
              <a:rPr lang="pl-PL" sz="5400">
                <a:cs typeface="Calibri Light"/>
              </a:rPr>
              <a:t> </a:t>
            </a:r>
            <a:r>
              <a:rPr lang="pl-PL" sz="5400" err="1">
                <a:cs typeface="Calibri Light"/>
              </a:rPr>
              <a:t>scale</a:t>
            </a:r>
            <a:endParaRPr lang="pl-PL" sz="5400" err="1"/>
          </a:p>
        </p:txBody>
      </p:sp>
      <p:sp>
        <p:nvSpPr>
          <p:cNvPr id="19" name="Content Placeholder 18">
            <a:extLst>
              <a:ext uri="{FF2B5EF4-FFF2-40B4-BE49-F238E27FC236}">
                <a16:creationId xmlns:a16="http://schemas.microsoft.com/office/drawing/2014/main" xmlns="" id="{AF0E5F1F-F326-34B5-1143-BA3FE090BA0B}"/>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2200" dirty="0">
                <a:cs typeface="Calibri"/>
              </a:rPr>
              <a:t>The Queen liked  going out in different apparel colors.</a:t>
            </a:r>
            <a:endParaRPr lang="pl-PL" dirty="0"/>
          </a:p>
          <a:p>
            <a:pPr marL="0" indent="0">
              <a:buNone/>
            </a:pPr>
            <a:r>
              <a:rPr lang="en-US" sz="2200" dirty="0">
                <a:cs typeface="Calibri"/>
              </a:rPr>
              <a:t>The reason why she did so was because as she had said "</a:t>
            </a:r>
            <a:r>
              <a:rPr lang="en-US" sz="2200" dirty="0">
                <a:ea typeface="+mn-lt"/>
                <a:cs typeface="+mn-lt"/>
              </a:rPr>
              <a:t>I need to stand out for people to be able to say 'I saw the Queen'" and "I can never wear beige because nobody will know who I am".</a:t>
            </a:r>
            <a:endParaRPr lang="en-US" sz="2200" dirty="0">
              <a:cs typeface="Calibri"/>
            </a:endParaRPr>
          </a:p>
        </p:txBody>
      </p:sp>
      <p:pic>
        <p:nvPicPr>
          <p:cNvPr id="5" name="Obraz 5">
            <a:extLst>
              <a:ext uri="{FF2B5EF4-FFF2-40B4-BE49-F238E27FC236}">
                <a16:creationId xmlns:a16="http://schemas.microsoft.com/office/drawing/2014/main" xmlns="" id="{2A352F2E-488A-C5C5-16EF-CC39A2F22E47}"/>
              </a:ext>
            </a:extLst>
          </p:cNvPr>
          <p:cNvPicPr>
            <a:picLocks noChangeAspect="1"/>
          </p:cNvPicPr>
          <p:nvPr/>
        </p:nvPicPr>
        <p:blipFill rotWithShape="1">
          <a:blip r:embed="rId2" cstate="print"/>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xmlns="" val="36888314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F64F6814-96D5-4463-898E-405CC0C401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697712"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951CE7B3-8A43-29B6-36C9-825657A6BDC6}"/>
              </a:ext>
            </a:extLst>
          </p:cNvPr>
          <p:cNvSpPr>
            <a:spLocks noGrp="1"/>
          </p:cNvSpPr>
          <p:nvPr>
            <p:ph type="title"/>
          </p:nvPr>
        </p:nvSpPr>
        <p:spPr>
          <a:xfrm>
            <a:off x="5182345" y="640263"/>
            <a:ext cx="6204984" cy="1344975"/>
          </a:xfrm>
        </p:spPr>
        <p:txBody>
          <a:bodyPr>
            <a:normAutofit/>
          </a:bodyPr>
          <a:lstStyle/>
          <a:p>
            <a:r>
              <a:rPr lang="en-US" sz="2200"/>
              <a:t/>
            </a:r>
            <a:br>
              <a:rPr lang="en-US" sz="2200"/>
            </a:br>
            <a:r>
              <a:rPr lang="pl-PL" sz="2200">
                <a:ea typeface="+mj-lt"/>
                <a:cs typeface="+mj-lt"/>
              </a:rPr>
              <a:t>In the countries dependent on Great Britain there are coins and banknotes with the image of the queen, these are countries such as:</a:t>
            </a:r>
            <a:endParaRPr lang="pl-PL" sz="2200"/>
          </a:p>
        </p:txBody>
      </p:sp>
      <p:pic>
        <p:nvPicPr>
          <p:cNvPr id="5" name="Obraz 5" descr="Obraz zawierający tekst&#10;&#10;Opis wygenerowany automatycznie">
            <a:extLst>
              <a:ext uri="{FF2B5EF4-FFF2-40B4-BE49-F238E27FC236}">
                <a16:creationId xmlns:a16="http://schemas.microsoft.com/office/drawing/2014/main" xmlns="" id="{538C4215-E597-CC8F-1DC6-4E710076C7D6}"/>
              </a:ext>
            </a:extLst>
          </p:cNvPr>
          <p:cNvPicPr>
            <a:picLocks noChangeAspect="1"/>
          </p:cNvPicPr>
          <p:nvPr/>
        </p:nvPicPr>
        <p:blipFill rotWithShape="1">
          <a:blip r:embed="rId2" cstate="print"/>
          <a:srcRect l="10026" r="10028"/>
          <a:stretch/>
        </p:blipFill>
        <p:spPr>
          <a:xfrm>
            <a:off x="318423" y="306909"/>
            <a:ext cx="4042409" cy="2286000"/>
          </a:xfrm>
          <a:prstGeom prst="rect">
            <a:avLst/>
          </a:prstGeom>
        </p:spPr>
      </p:pic>
      <p:pic>
        <p:nvPicPr>
          <p:cNvPr id="4" name="Obraz 4" descr="Obraz zawierający obiekt, moneta&#10;&#10;Opis wygenerowany automatycznie">
            <a:extLst>
              <a:ext uri="{FF2B5EF4-FFF2-40B4-BE49-F238E27FC236}">
                <a16:creationId xmlns:a16="http://schemas.microsoft.com/office/drawing/2014/main" xmlns="" id="{73AC9A3E-5238-999F-755C-E84FDEE0B096}"/>
              </a:ext>
            </a:extLst>
          </p:cNvPr>
          <p:cNvPicPr>
            <a:picLocks noChangeAspect="1"/>
          </p:cNvPicPr>
          <p:nvPr/>
        </p:nvPicPr>
        <p:blipFill rotWithShape="1">
          <a:blip r:embed="rId3" cstate="print"/>
          <a:srcRect t="6842" b="9322"/>
          <a:stretch/>
        </p:blipFill>
        <p:spPr>
          <a:xfrm>
            <a:off x="318419" y="2828925"/>
            <a:ext cx="4042410" cy="3388994"/>
          </a:xfrm>
          <a:prstGeom prst="rect">
            <a:avLst/>
          </a:prstGeom>
        </p:spPr>
      </p:pic>
      <p:sp>
        <p:nvSpPr>
          <p:cNvPr id="3" name="Symbol zastępczy zawartości 2">
            <a:extLst>
              <a:ext uri="{FF2B5EF4-FFF2-40B4-BE49-F238E27FC236}">
                <a16:creationId xmlns:a16="http://schemas.microsoft.com/office/drawing/2014/main" xmlns="" id="{E0EFFC3E-D95C-26F6-32A3-D12A5B58AED1}"/>
              </a:ext>
            </a:extLst>
          </p:cNvPr>
          <p:cNvSpPr>
            <a:spLocks noGrp="1"/>
          </p:cNvSpPr>
          <p:nvPr>
            <p:ph idx="1"/>
          </p:nvPr>
        </p:nvSpPr>
        <p:spPr>
          <a:xfrm>
            <a:off x="5182344" y="2121762"/>
            <a:ext cx="6204984" cy="3626917"/>
          </a:xfrm>
        </p:spPr>
        <p:txBody>
          <a:bodyPr vert="horz" lIns="91440" tIns="45720" rIns="91440" bIns="45720" rtlCol="0">
            <a:normAutofit/>
          </a:bodyPr>
          <a:lstStyle/>
          <a:p>
            <a:endParaRPr lang="pl-PL" sz="1300">
              <a:cs typeface="Calibri" panose="020F0502020204030204"/>
            </a:endParaRPr>
          </a:p>
          <a:p>
            <a:r>
              <a:rPr lang="pl-PL" sz="1300">
                <a:ea typeface="+mn-lt"/>
                <a:cs typeface="+mn-lt"/>
              </a:rPr>
              <a:t>Dependent territories of Great Britain: Gibraltar, Cayman Islands, Falkland Islands, Man, St. Helena,</a:t>
            </a:r>
            <a:endParaRPr lang="pl-PL" sz="1300">
              <a:cs typeface="Calibri"/>
            </a:endParaRPr>
          </a:p>
          <a:p>
            <a:r>
              <a:rPr lang="pl-PL" sz="1300">
                <a:ea typeface="+mn-lt"/>
                <a:cs typeface="+mn-lt"/>
              </a:rPr>
              <a:t>Great Britain - England and the Channel Islands (Jersey, Guernsey),</a:t>
            </a:r>
            <a:endParaRPr lang="pl-PL" sz="1300">
              <a:cs typeface="Calibri"/>
            </a:endParaRPr>
          </a:p>
          <a:p>
            <a:r>
              <a:rPr lang="pl-PL" sz="1300">
                <a:ea typeface="+mn-lt"/>
                <a:cs typeface="+mn-lt"/>
              </a:rPr>
              <a:t>Australia,</a:t>
            </a:r>
            <a:endParaRPr lang="pl-PL" sz="1300">
              <a:cs typeface="Calibri"/>
            </a:endParaRPr>
          </a:p>
          <a:p>
            <a:r>
              <a:rPr lang="pl-PL" sz="1300">
                <a:ea typeface="+mn-lt"/>
                <a:cs typeface="+mn-lt"/>
              </a:rPr>
              <a:t>Canada,</a:t>
            </a:r>
            <a:endParaRPr lang="pl-PL" sz="1300">
              <a:cs typeface="Calibri"/>
            </a:endParaRPr>
          </a:p>
          <a:p>
            <a:r>
              <a:rPr lang="pl-PL" sz="1300">
                <a:ea typeface="+mn-lt"/>
                <a:cs typeface="+mn-lt"/>
              </a:rPr>
              <a:t>New Zealand,</a:t>
            </a:r>
            <a:endParaRPr lang="pl-PL" sz="1300">
              <a:cs typeface="Calibri"/>
            </a:endParaRPr>
          </a:p>
          <a:p>
            <a:r>
              <a:rPr lang="pl-PL" sz="1300">
                <a:ea typeface="+mn-lt"/>
                <a:cs typeface="+mn-lt"/>
              </a:rPr>
              <a:t>Bermuda (in the Atlantic Ocean),</a:t>
            </a:r>
            <a:endParaRPr lang="pl-PL" sz="1300">
              <a:cs typeface="Calibri"/>
            </a:endParaRPr>
          </a:p>
          <a:p>
            <a:r>
              <a:rPr lang="pl-PL" sz="1300">
                <a:ea typeface="+mn-lt"/>
                <a:cs typeface="+mn-lt"/>
              </a:rPr>
              <a:t>Bahamas (Central America),</a:t>
            </a:r>
            <a:endParaRPr lang="pl-PL" sz="1300">
              <a:cs typeface="Calibri"/>
            </a:endParaRPr>
          </a:p>
          <a:p>
            <a:r>
              <a:rPr lang="pl-PL" sz="1300">
                <a:ea typeface="+mn-lt"/>
                <a:cs typeface="+mn-lt"/>
              </a:rPr>
              <a:t>Belize (former British Honduras, Central America),</a:t>
            </a:r>
            <a:endParaRPr lang="pl-PL" sz="1300">
              <a:cs typeface="Calibri"/>
            </a:endParaRPr>
          </a:p>
          <a:p>
            <a:r>
              <a:rPr lang="pl-PL" sz="1300">
                <a:ea typeface="+mn-lt"/>
                <a:cs typeface="+mn-lt"/>
              </a:rPr>
              <a:t>Eastern Caribbean countries sharing a common currency, such as Antigua and Barbuda, Dominica, Granada, Saint Lucia, Saint Vincent and the Grenadines.</a:t>
            </a:r>
          </a:p>
          <a:p>
            <a:pPr marL="0" indent="0">
              <a:buNone/>
            </a:pPr>
            <a:endParaRPr lang="pl-PL" sz="1300">
              <a:cs typeface="Calibri"/>
            </a:endParaRPr>
          </a:p>
        </p:txBody>
      </p:sp>
    </p:spTree>
    <p:extLst>
      <p:ext uri="{BB962C8B-B14F-4D97-AF65-F5344CB8AC3E}">
        <p14:creationId xmlns:p14="http://schemas.microsoft.com/office/powerpoint/2010/main" xmlns="" val="7979259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554185C-CF64-01CD-58B1-0482E153748B}"/>
              </a:ext>
            </a:extLst>
          </p:cNvPr>
          <p:cNvSpPr>
            <a:spLocks noGrp="1"/>
          </p:cNvSpPr>
          <p:nvPr>
            <p:ph type="title"/>
          </p:nvPr>
        </p:nvSpPr>
        <p:spPr>
          <a:xfrm>
            <a:off x="1285240" y="1050595"/>
            <a:ext cx="8074815" cy="1618489"/>
          </a:xfrm>
        </p:spPr>
        <p:txBody>
          <a:bodyPr anchor="ctr">
            <a:normAutofit/>
          </a:bodyPr>
          <a:lstStyle/>
          <a:p>
            <a:r>
              <a:rPr lang="pl-PL" sz="3400">
                <a:cs typeface="Calibri Light"/>
              </a:rPr>
              <a:t>"</a:t>
            </a:r>
            <a:r>
              <a:rPr lang="pl-PL" sz="3400">
                <a:ea typeface="+mj-lt"/>
                <a:cs typeface="+mj-lt"/>
              </a:rPr>
              <a:t>Queen Elizabeth II was born in 1926… making her officially older than sliced bread"</a:t>
            </a:r>
            <a:endParaRPr lang="pl-PL" sz="3400"/>
          </a:p>
        </p:txBody>
      </p:sp>
      <p:sp>
        <p:nvSpPr>
          <p:cNvPr id="3" name="Symbol zastępczy zawartości 2">
            <a:extLst>
              <a:ext uri="{FF2B5EF4-FFF2-40B4-BE49-F238E27FC236}">
                <a16:creationId xmlns:a16="http://schemas.microsoft.com/office/drawing/2014/main" xmlns="" id="{25C63C59-72AD-5780-27D0-E927B6BAFE53}"/>
              </a:ext>
            </a:extLst>
          </p:cNvPr>
          <p:cNvSpPr>
            <a:spLocks noGrp="1"/>
          </p:cNvSpPr>
          <p:nvPr>
            <p:ph idx="1"/>
          </p:nvPr>
        </p:nvSpPr>
        <p:spPr>
          <a:xfrm>
            <a:off x="1285240" y="2969469"/>
            <a:ext cx="8074815" cy="2800395"/>
          </a:xfrm>
        </p:spPr>
        <p:txBody>
          <a:bodyPr vert="horz" lIns="91440" tIns="45720" rIns="91440" bIns="45720" rtlCol="0" anchor="t">
            <a:normAutofit/>
          </a:bodyPr>
          <a:lstStyle/>
          <a:p>
            <a:pPr marL="0" indent="0">
              <a:buNone/>
            </a:pPr>
            <a:endParaRPr lang="pl-PL" sz="2400">
              <a:cs typeface="Calibri"/>
            </a:endParaRPr>
          </a:p>
          <a:p>
            <a:pPr marL="0" indent="0">
              <a:buNone/>
            </a:pPr>
            <a:r>
              <a:rPr lang="pl-PL" sz="2400">
                <a:cs typeface="Calibri"/>
              </a:rPr>
              <a:t>That's right, the Queen was born before we had invented sliced bread, something we all take for granted nowadays.</a:t>
            </a:r>
          </a:p>
          <a:p>
            <a:pPr marL="0" indent="0">
              <a:buNone/>
            </a:pPr>
            <a:r>
              <a:rPr lang="pl-PL" sz="2400">
                <a:cs typeface="Calibri"/>
              </a:rPr>
              <a:t>She is allso older than FM Radio(1940), handheld calculators (1965) and ballpoint pens(1945)</a:t>
            </a:r>
          </a:p>
        </p:txBody>
      </p:sp>
    </p:spTree>
    <p:extLst>
      <p:ext uri="{BB962C8B-B14F-4D97-AF65-F5344CB8AC3E}">
        <p14:creationId xmlns:p14="http://schemas.microsoft.com/office/powerpoint/2010/main" xmlns="" val="18674222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4139B75E-EEA4-A3EF-3B34-89E9B9489430}"/>
              </a:ext>
            </a:extLst>
          </p:cNvPr>
          <p:cNvSpPr>
            <a:spLocks noGrp="1"/>
          </p:cNvSpPr>
          <p:nvPr>
            <p:ph type="title"/>
          </p:nvPr>
        </p:nvSpPr>
        <p:spPr>
          <a:xfrm>
            <a:off x="1285240" y="1050595"/>
            <a:ext cx="8074815" cy="1618489"/>
          </a:xfrm>
        </p:spPr>
        <p:txBody>
          <a:bodyPr anchor="ctr">
            <a:normAutofit/>
          </a:bodyPr>
          <a:lstStyle/>
          <a:p>
            <a:r>
              <a:rPr lang="pl-PL" sz="5000">
                <a:cs typeface="Calibri Light"/>
              </a:rPr>
              <a:t>Fun facts:</a:t>
            </a:r>
            <a:br>
              <a:rPr lang="pl-PL" sz="5000">
                <a:cs typeface="Calibri Light"/>
              </a:rPr>
            </a:br>
            <a:endParaRPr lang="pl-PL" sz="5000">
              <a:cs typeface="Calibri Light"/>
            </a:endParaRPr>
          </a:p>
        </p:txBody>
      </p:sp>
      <p:sp>
        <p:nvSpPr>
          <p:cNvPr id="3" name="Symbol zastępczy zawartości 2">
            <a:extLst>
              <a:ext uri="{FF2B5EF4-FFF2-40B4-BE49-F238E27FC236}">
                <a16:creationId xmlns:a16="http://schemas.microsoft.com/office/drawing/2014/main" xmlns="" id="{EBF54CC6-EAFC-063B-BE6D-277B50AF4EC9}"/>
              </a:ext>
            </a:extLst>
          </p:cNvPr>
          <p:cNvSpPr>
            <a:spLocks noGrp="1"/>
          </p:cNvSpPr>
          <p:nvPr>
            <p:ph idx="1"/>
          </p:nvPr>
        </p:nvSpPr>
        <p:spPr>
          <a:xfrm>
            <a:off x="1285240" y="2969469"/>
            <a:ext cx="8074815" cy="2800395"/>
          </a:xfrm>
        </p:spPr>
        <p:txBody>
          <a:bodyPr vert="horz" lIns="91440" tIns="45720" rIns="91440" bIns="45720" rtlCol="0" anchor="t">
            <a:normAutofit/>
          </a:bodyPr>
          <a:lstStyle/>
          <a:p>
            <a:r>
              <a:rPr lang="en" sz="1500">
                <a:latin typeface="Calibri"/>
                <a:cs typeface="Calibri"/>
              </a:rPr>
              <a:t>The queen's personal fortune is estimated at around £ 340 million, and an interesting fact is that she is not even on the list of the top 300 richest </a:t>
            </a:r>
            <a:r>
              <a:rPr lang="en" sz="1500">
                <a:ea typeface="+mn-lt"/>
                <a:cs typeface="+mn-lt"/>
              </a:rPr>
              <a:t>Britons</a:t>
            </a:r>
            <a:r>
              <a:rPr lang="en" sz="1500">
                <a:latin typeface="Calibri"/>
                <a:cs typeface="Calibri"/>
              </a:rPr>
              <a:t>.</a:t>
            </a:r>
          </a:p>
          <a:p>
            <a:r>
              <a:rPr lang="en" sz="1500">
                <a:ea typeface="+mn-lt"/>
                <a:cs typeface="+mn-lt"/>
              </a:rPr>
              <a:t>The Queen has completed over 250 trips abroad, visiting 115 countries, including Poland in 1996.</a:t>
            </a:r>
          </a:p>
          <a:p>
            <a:r>
              <a:rPr lang="en" sz="1500">
                <a:latin typeface="Calibri"/>
                <a:cs typeface="Calibri"/>
              </a:rPr>
              <a:t>Queen Elizabeth never went to school. She and her sister were taught by private teachers at home.</a:t>
            </a:r>
          </a:p>
          <a:p>
            <a:r>
              <a:rPr lang="en" sz="1500">
                <a:latin typeface="Consolas"/>
                <a:cs typeface="Calibri"/>
              </a:rPr>
              <a:t>The character of Queen Elizabeth II has been copied in over 100 films and series.</a:t>
            </a:r>
          </a:p>
          <a:p>
            <a:r>
              <a:rPr lang="en" sz="1500">
                <a:latin typeface="Consolas"/>
                <a:cs typeface="Calibri"/>
              </a:rPr>
              <a:t>Queen Elizabeth II was the legal owner of 1/6 of all lands on Earth.</a:t>
            </a:r>
          </a:p>
          <a:p>
            <a:endParaRPr lang="en" sz="1500">
              <a:latin typeface="Consolas"/>
              <a:cs typeface="Calibri"/>
            </a:endParaRPr>
          </a:p>
        </p:txBody>
      </p:sp>
    </p:spTree>
    <p:extLst>
      <p:ext uri="{BB962C8B-B14F-4D97-AF65-F5344CB8AC3E}">
        <p14:creationId xmlns:p14="http://schemas.microsoft.com/office/powerpoint/2010/main" xmlns="" val="8064573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25D8C601-508B-F326-72A8-55952255BEAF}"/>
              </a:ext>
            </a:extLst>
          </p:cNvPr>
          <p:cNvSpPr>
            <a:spLocks noGrp="1"/>
          </p:cNvSpPr>
          <p:nvPr>
            <p:ph type="ctrTitle"/>
          </p:nvPr>
        </p:nvSpPr>
        <p:spPr>
          <a:xfrm>
            <a:off x="1285240" y="1050595"/>
            <a:ext cx="8074815" cy="1618489"/>
          </a:xfrm>
        </p:spPr>
        <p:txBody>
          <a:bodyPr vert="horz" lIns="91440" tIns="45720" rIns="91440" bIns="45720" rtlCol="0" anchor="ctr">
            <a:normAutofit/>
          </a:bodyPr>
          <a:lstStyle/>
          <a:p>
            <a:pPr algn="l"/>
            <a:r>
              <a:rPr lang="en-US" sz="6700" kern="1200">
                <a:solidFill>
                  <a:schemeClr val="tx1"/>
                </a:solidFill>
                <a:latin typeface="+mj-lt"/>
                <a:ea typeface="+mj-ea"/>
                <a:cs typeface="+mj-cs"/>
              </a:rPr>
              <a:t>The role of her majesty</a:t>
            </a:r>
          </a:p>
        </p:txBody>
      </p:sp>
      <p:sp>
        <p:nvSpPr>
          <p:cNvPr id="3" name="Podtytuł 2">
            <a:extLst>
              <a:ext uri="{FF2B5EF4-FFF2-40B4-BE49-F238E27FC236}">
                <a16:creationId xmlns:a16="http://schemas.microsoft.com/office/drawing/2014/main" xmlns="" id="{E6CDC93C-88CF-56B6-1652-53ADE0D20143}"/>
              </a:ext>
            </a:extLst>
          </p:cNvPr>
          <p:cNvSpPr>
            <a:spLocks noGrp="1"/>
          </p:cNvSpPr>
          <p:nvPr>
            <p:ph type="subTitle" idx="1"/>
          </p:nvPr>
        </p:nvSpPr>
        <p:spPr>
          <a:xfrm>
            <a:off x="1285240" y="2969469"/>
            <a:ext cx="8074815" cy="2800395"/>
          </a:xfrm>
        </p:spPr>
        <p:txBody>
          <a:bodyPr vert="horz" lIns="91440" tIns="45720" rIns="91440" bIns="45720" rtlCol="0" anchor="t">
            <a:normAutofit/>
          </a:bodyPr>
          <a:lstStyle/>
          <a:p>
            <a:pPr indent="-228600" algn="l">
              <a:buFont typeface="Arial" panose="020B0604020202020204" pitchFamily="34" charset="0"/>
              <a:buChar char="•"/>
            </a:pPr>
            <a:r>
              <a:rPr lang="en-US" sz="2000"/>
              <a:t>Head of state</a:t>
            </a:r>
          </a:p>
          <a:p>
            <a:pPr indent="-228600" algn="l">
              <a:buFont typeface="Arial" panose="020B0604020202020204" pitchFamily="34" charset="0"/>
              <a:buChar char="•"/>
            </a:pPr>
            <a:r>
              <a:rPr lang="en-US" sz="2000"/>
              <a:t>Head of the armed forces</a:t>
            </a:r>
          </a:p>
          <a:p>
            <a:pPr indent="-228600" algn="l">
              <a:buFont typeface="Arial" panose="020B0604020202020204" pitchFamily="34" charset="0"/>
              <a:buChar char="•"/>
            </a:pPr>
            <a:r>
              <a:rPr lang="en-US" sz="2000"/>
              <a:t>Head of the commonwealth</a:t>
            </a:r>
          </a:p>
          <a:p>
            <a:pPr indent="-228600" algn="l">
              <a:buFont typeface="Arial" panose="020B0604020202020204" pitchFamily="34" charset="0"/>
              <a:buChar char="•"/>
            </a:pPr>
            <a:r>
              <a:rPr lang="en-US" sz="2000"/>
              <a:t>Head of nation</a:t>
            </a:r>
          </a:p>
          <a:p>
            <a:pPr indent="-228600" algn="l">
              <a:buFont typeface="Arial" panose="020B0604020202020204" pitchFamily="34" charset="0"/>
              <a:buChar char="•"/>
            </a:pPr>
            <a:r>
              <a:rPr lang="en-US" sz="2000"/>
              <a:t>Head of the Church of England</a:t>
            </a:r>
          </a:p>
          <a:p>
            <a:pPr indent="-228600" algn="l">
              <a:buFont typeface="Arial" panose="020B0604020202020204" pitchFamily="34" charset="0"/>
              <a:buChar char="•"/>
            </a:pPr>
            <a:r>
              <a:rPr lang="en-US" sz="2000"/>
              <a:t>Patron of Charities</a:t>
            </a:r>
          </a:p>
          <a:p>
            <a:pPr indent="-228600" algn="l">
              <a:buFont typeface="Arial" panose="020B0604020202020204" pitchFamily="34" charset="0"/>
              <a:buChar char="•"/>
            </a:pPr>
            <a:r>
              <a:rPr lang="en-US" sz="2000"/>
              <a:t>Constitutional Responsibilities</a:t>
            </a:r>
          </a:p>
          <a:p>
            <a:pPr indent="-228600" algn="l">
              <a:buFont typeface="Arial" panose="020B0604020202020204" pitchFamily="34" charset="0"/>
              <a:buChar char="•"/>
            </a:pPr>
            <a:endParaRPr lang="en-US" sz="2000"/>
          </a:p>
        </p:txBody>
      </p:sp>
    </p:spTree>
    <p:extLst>
      <p:ext uri="{BB962C8B-B14F-4D97-AF65-F5344CB8AC3E}">
        <p14:creationId xmlns:p14="http://schemas.microsoft.com/office/powerpoint/2010/main" xmlns="" val="565964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E8942291-84AA-B08A-8178-E74A423B5C34}"/>
              </a:ext>
            </a:extLst>
          </p:cNvPr>
          <p:cNvSpPr>
            <a:spLocks noGrp="1"/>
          </p:cNvSpPr>
          <p:nvPr>
            <p:ph type="title"/>
          </p:nvPr>
        </p:nvSpPr>
        <p:spPr>
          <a:xfrm>
            <a:off x="1285240" y="1050595"/>
            <a:ext cx="8074815" cy="1618489"/>
          </a:xfrm>
        </p:spPr>
        <p:txBody>
          <a:bodyPr anchor="ctr">
            <a:normAutofit/>
          </a:bodyPr>
          <a:lstStyle/>
          <a:p>
            <a:r>
              <a:rPr lang="pl-PL" sz="6700">
                <a:cs typeface="Calibri Light"/>
              </a:rPr>
              <a:t>"God save the Queen"</a:t>
            </a:r>
          </a:p>
        </p:txBody>
      </p:sp>
      <p:sp>
        <p:nvSpPr>
          <p:cNvPr id="3" name="Symbol zastępczy zawartości 2">
            <a:extLst>
              <a:ext uri="{FF2B5EF4-FFF2-40B4-BE49-F238E27FC236}">
                <a16:creationId xmlns:a16="http://schemas.microsoft.com/office/drawing/2014/main" xmlns="" id="{DE0DDB7B-2C9C-9F9D-709F-9BD38A776BF0}"/>
              </a:ext>
            </a:extLst>
          </p:cNvPr>
          <p:cNvSpPr>
            <a:spLocks noGrp="1"/>
          </p:cNvSpPr>
          <p:nvPr>
            <p:ph idx="1"/>
          </p:nvPr>
        </p:nvSpPr>
        <p:spPr>
          <a:xfrm>
            <a:off x="1285240" y="2969469"/>
            <a:ext cx="8074815" cy="2800395"/>
          </a:xfrm>
        </p:spPr>
        <p:txBody>
          <a:bodyPr vert="horz" lIns="91440" tIns="45720" rIns="91440" bIns="45720" rtlCol="0" anchor="t">
            <a:normAutofit/>
          </a:bodyPr>
          <a:lstStyle/>
          <a:p>
            <a:pPr marL="0" indent="0">
              <a:buNone/>
            </a:pPr>
            <a:r>
              <a:rPr lang="pl-PL" sz="2400" dirty="0">
                <a:cs typeface="Calibri" panose="020F0502020204030204"/>
              </a:rPr>
              <a:t>The Queen </a:t>
            </a:r>
            <a:r>
              <a:rPr lang="pl-PL" sz="2400" dirty="0" err="1">
                <a:cs typeface="Calibri" panose="020F0502020204030204"/>
              </a:rPr>
              <a:t>had</a:t>
            </a:r>
            <a:r>
              <a:rPr lang="pl-PL" sz="2400" dirty="0">
                <a:cs typeface="Calibri" panose="020F0502020204030204"/>
              </a:rPr>
              <a:t> a national anthem </a:t>
            </a:r>
            <a:r>
              <a:rPr lang="pl-PL" sz="2400" dirty="0" err="1">
                <a:cs typeface="Calibri" panose="020F0502020204030204"/>
              </a:rPr>
              <a:t>made</a:t>
            </a:r>
            <a:r>
              <a:rPr lang="pl-PL" sz="2400" dirty="0">
                <a:cs typeface="Calibri" panose="020F0502020204030204"/>
              </a:rPr>
              <a:t> for </a:t>
            </a:r>
            <a:r>
              <a:rPr lang="pl-PL" sz="2400" dirty="0" err="1">
                <a:cs typeface="Calibri" panose="020F0502020204030204"/>
              </a:rPr>
              <a:t>her</a:t>
            </a:r>
            <a:r>
              <a:rPr lang="pl-PL" sz="2400" dirty="0">
                <a:cs typeface="Calibri" panose="020F0502020204030204"/>
              </a:rPr>
              <a:t>.</a:t>
            </a:r>
            <a:endParaRPr lang="pl-PL" sz="2400" dirty="0"/>
          </a:p>
          <a:p>
            <a:pPr marL="0" indent="0">
              <a:buNone/>
            </a:pPr>
            <a:r>
              <a:rPr lang="pl-PL" sz="2400" dirty="0">
                <a:cs typeface="Calibri" panose="020F0502020204030204"/>
              </a:rPr>
              <a:t>Since the queen </a:t>
            </a:r>
            <a:r>
              <a:rPr lang="pl-PL" sz="2400" dirty="0" err="1">
                <a:cs typeface="Calibri" panose="020F0502020204030204"/>
              </a:rPr>
              <a:t>is</a:t>
            </a:r>
            <a:r>
              <a:rPr lang="pl-PL" sz="2400" dirty="0">
                <a:cs typeface="Calibri" panose="020F0502020204030204"/>
              </a:rPr>
              <a:t> no </a:t>
            </a:r>
            <a:r>
              <a:rPr lang="pl-PL" sz="2400" dirty="0" err="1">
                <a:cs typeface="Calibri" panose="020F0502020204030204"/>
              </a:rPr>
              <a:t>longer</a:t>
            </a:r>
            <a:r>
              <a:rPr lang="pl-PL" sz="2400" dirty="0">
                <a:cs typeface="Calibri" panose="020F0502020204030204"/>
              </a:rPr>
              <a:t> with </a:t>
            </a:r>
            <a:r>
              <a:rPr lang="pl-PL" sz="2400" dirty="0" err="1">
                <a:cs typeface="Calibri" panose="020F0502020204030204"/>
              </a:rPr>
              <a:t>us</a:t>
            </a:r>
            <a:r>
              <a:rPr lang="pl-PL" sz="2400" dirty="0">
                <a:cs typeface="Calibri" panose="020F0502020204030204"/>
              </a:rPr>
              <a:t> parts of the anthem will </a:t>
            </a:r>
            <a:r>
              <a:rPr lang="pl-PL" sz="2400" dirty="0" err="1">
                <a:cs typeface="Calibri" panose="020F0502020204030204"/>
              </a:rPr>
              <a:t>change</a:t>
            </a:r>
            <a:r>
              <a:rPr lang="pl-PL" sz="2400" dirty="0">
                <a:cs typeface="Calibri" panose="020F0502020204030204"/>
              </a:rPr>
              <a:t>.</a:t>
            </a:r>
          </a:p>
          <a:p>
            <a:pPr marL="0" indent="0">
              <a:buNone/>
            </a:pPr>
            <a:r>
              <a:rPr lang="pl-PL" sz="2400" dirty="0">
                <a:ea typeface="+mn-lt"/>
                <a:cs typeface="+mn-lt"/>
              </a:rPr>
              <a:t>All parts of the anthem </a:t>
            </a:r>
            <a:r>
              <a:rPr lang="pl-PL" sz="2400" dirty="0" err="1">
                <a:ea typeface="+mn-lt"/>
                <a:cs typeface="+mn-lt"/>
              </a:rPr>
              <a:t>including</a:t>
            </a:r>
            <a:r>
              <a:rPr lang="pl-PL" sz="2400" dirty="0">
                <a:ea typeface="+mn-lt"/>
                <a:cs typeface="+mn-lt"/>
              </a:rPr>
              <a:t> the </a:t>
            </a:r>
            <a:r>
              <a:rPr lang="pl-PL" sz="2400" dirty="0" err="1">
                <a:ea typeface="+mn-lt"/>
                <a:cs typeface="+mn-lt"/>
              </a:rPr>
              <a:t>word</a:t>
            </a:r>
            <a:r>
              <a:rPr lang="pl-PL" sz="2400" dirty="0">
                <a:ea typeface="+mn-lt"/>
                <a:cs typeface="+mn-lt"/>
              </a:rPr>
              <a:t> "Queen" will </a:t>
            </a:r>
            <a:r>
              <a:rPr lang="pl-PL" sz="2400" dirty="0" err="1">
                <a:ea typeface="+mn-lt"/>
                <a:cs typeface="+mn-lt"/>
              </a:rPr>
              <a:t>change</a:t>
            </a:r>
            <a:r>
              <a:rPr lang="pl-PL" sz="2400" dirty="0">
                <a:ea typeface="+mn-lt"/>
                <a:cs typeface="+mn-lt"/>
              </a:rPr>
              <a:t> </a:t>
            </a:r>
            <a:r>
              <a:rPr lang="pl-PL" sz="2400" dirty="0" err="1">
                <a:ea typeface="+mn-lt"/>
                <a:cs typeface="+mn-lt"/>
              </a:rPr>
              <a:t>into</a:t>
            </a:r>
            <a:r>
              <a:rPr lang="pl-PL" sz="2400" dirty="0">
                <a:ea typeface="+mn-lt"/>
                <a:cs typeface="+mn-lt"/>
              </a:rPr>
              <a:t> "King"</a:t>
            </a:r>
            <a:endParaRPr lang="pl-PL" sz="2400" dirty="0"/>
          </a:p>
          <a:p>
            <a:pPr marL="0" indent="0">
              <a:buNone/>
            </a:pPr>
            <a:r>
              <a:rPr lang="pl-PL" sz="2400" dirty="0">
                <a:cs typeface="Calibri" panose="020F0502020204030204"/>
              </a:rPr>
              <a:t>For </a:t>
            </a:r>
            <a:r>
              <a:rPr lang="pl-PL" sz="2400" dirty="0" err="1">
                <a:cs typeface="Calibri" panose="020F0502020204030204"/>
              </a:rPr>
              <a:t>example</a:t>
            </a:r>
            <a:r>
              <a:rPr lang="pl-PL" sz="2400" dirty="0">
                <a:cs typeface="Calibri" panose="020F0502020204030204"/>
              </a:rPr>
              <a:t> "</a:t>
            </a:r>
            <a:r>
              <a:rPr lang="pl-PL" sz="2400" dirty="0" err="1">
                <a:cs typeface="Calibri" panose="020F0502020204030204"/>
              </a:rPr>
              <a:t>God</a:t>
            </a:r>
            <a:r>
              <a:rPr lang="pl-PL" sz="2400" dirty="0">
                <a:cs typeface="Calibri" panose="020F0502020204030204"/>
              </a:rPr>
              <a:t> </a:t>
            </a:r>
            <a:r>
              <a:rPr lang="pl-PL" sz="2400" dirty="0" err="1">
                <a:cs typeface="Calibri" panose="020F0502020204030204"/>
              </a:rPr>
              <a:t>save</a:t>
            </a:r>
            <a:r>
              <a:rPr lang="pl-PL" sz="2400" dirty="0">
                <a:cs typeface="Calibri" panose="020F0502020204030204"/>
              </a:rPr>
              <a:t> the Queen" will  be "</a:t>
            </a:r>
            <a:r>
              <a:rPr lang="pl-PL" sz="2400" dirty="0" err="1">
                <a:cs typeface="Calibri" panose="020F0502020204030204"/>
              </a:rPr>
              <a:t>God</a:t>
            </a:r>
            <a:r>
              <a:rPr lang="pl-PL" sz="2400" dirty="0">
                <a:cs typeface="Calibri" panose="020F0502020204030204"/>
              </a:rPr>
              <a:t> </a:t>
            </a:r>
            <a:r>
              <a:rPr lang="pl-PL" sz="2400" dirty="0" err="1">
                <a:cs typeface="Calibri" panose="020F0502020204030204"/>
              </a:rPr>
              <a:t>save</a:t>
            </a:r>
            <a:r>
              <a:rPr lang="pl-PL" sz="2400" dirty="0">
                <a:cs typeface="Calibri" panose="020F0502020204030204"/>
              </a:rPr>
              <a:t> the King" </a:t>
            </a:r>
            <a:r>
              <a:rPr lang="pl-PL" sz="2400" dirty="0" err="1" smtClean="0">
                <a:cs typeface="Calibri" panose="020F0502020204030204"/>
              </a:rPr>
              <a:t>because</a:t>
            </a:r>
            <a:r>
              <a:rPr lang="pl-PL" sz="2400" dirty="0" smtClean="0">
                <a:cs typeface="Calibri" panose="020F0502020204030204"/>
              </a:rPr>
              <a:t> </a:t>
            </a:r>
            <a:r>
              <a:rPr lang="pl-PL" sz="2400" dirty="0">
                <a:cs typeface="Calibri" panose="020F0502020204030204"/>
              </a:rPr>
              <a:t>King Charles III </a:t>
            </a:r>
            <a:r>
              <a:rPr lang="pl-PL" sz="2400" dirty="0" err="1">
                <a:cs typeface="Calibri" panose="020F0502020204030204"/>
              </a:rPr>
              <a:t>is</a:t>
            </a:r>
            <a:r>
              <a:rPr lang="pl-PL" sz="2400" dirty="0">
                <a:cs typeface="Calibri" panose="020F0502020204030204"/>
              </a:rPr>
              <a:t> </a:t>
            </a:r>
            <a:r>
              <a:rPr lang="pl-PL" sz="2400" dirty="0" err="1">
                <a:cs typeface="Calibri" panose="020F0502020204030204"/>
              </a:rPr>
              <a:t>now</a:t>
            </a:r>
            <a:r>
              <a:rPr lang="pl-PL" sz="2400" dirty="0">
                <a:cs typeface="Calibri" panose="020F0502020204030204"/>
              </a:rPr>
              <a:t> in charge.</a:t>
            </a:r>
          </a:p>
        </p:txBody>
      </p:sp>
    </p:spTree>
    <p:extLst>
      <p:ext uri="{BB962C8B-B14F-4D97-AF65-F5344CB8AC3E}">
        <p14:creationId xmlns:p14="http://schemas.microsoft.com/office/powerpoint/2010/main" xmlns="" val="1789021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xmlns=""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ytuł 4">
            <a:extLst>
              <a:ext uri="{FF2B5EF4-FFF2-40B4-BE49-F238E27FC236}">
                <a16:creationId xmlns:a16="http://schemas.microsoft.com/office/drawing/2014/main" xmlns="" id="{FD15355C-122B-62C2-4EF8-15EF497EF0D2}"/>
              </a:ext>
            </a:extLst>
          </p:cNvPr>
          <p:cNvSpPr>
            <a:spLocks noGrp="1"/>
          </p:cNvSpPr>
          <p:nvPr>
            <p:ph type="title"/>
          </p:nvPr>
        </p:nvSpPr>
        <p:spPr>
          <a:xfrm>
            <a:off x="1123356" y="1188637"/>
            <a:ext cx="9984615" cy="1597228"/>
          </a:xfrm>
        </p:spPr>
        <p:txBody>
          <a:bodyPr>
            <a:normAutofit/>
          </a:bodyPr>
          <a:lstStyle/>
          <a:p>
            <a:r>
              <a:rPr lang="pl-PL" sz="6000">
                <a:cs typeface="Calibri Light"/>
              </a:rPr>
              <a:t>The Queen's humor.</a:t>
            </a:r>
          </a:p>
        </p:txBody>
      </p:sp>
      <p:pic>
        <p:nvPicPr>
          <p:cNvPr id="6" name="Obraz 6" descr="Obraz zawierający obiekt na zewnątrz, spadochron&#10;&#10;Opis wygenerowany automatycznie">
            <a:extLst>
              <a:ext uri="{FF2B5EF4-FFF2-40B4-BE49-F238E27FC236}">
                <a16:creationId xmlns:a16="http://schemas.microsoft.com/office/drawing/2014/main" xmlns="" id="{28E30BB1-3179-52AF-C8FF-97361E3A147F}"/>
              </a:ext>
            </a:extLst>
          </p:cNvPr>
          <p:cNvPicPr>
            <a:picLocks noChangeAspect="1"/>
          </p:cNvPicPr>
          <p:nvPr/>
        </p:nvPicPr>
        <p:blipFill rotWithShape="1">
          <a:blip r:embed="rId2" cstate="print"/>
          <a:srcRect l="7706" r="4" b="4"/>
          <a:stretch/>
        </p:blipFill>
        <p:spPr>
          <a:xfrm>
            <a:off x="1123357" y="3018327"/>
            <a:ext cx="3533985" cy="2728198"/>
          </a:xfrm>
          <a:prstGeom prst="rect">
            <a:avLst/>
          </a:prstGeom>
        </p:spPr>
      </p:pic>
      <p:sp>
        <p:nvSpPr>
          <p:cNvPr id="3" name="Symbol zastępczy zawartości 2">
            <a:extLst>
              <a:ext uri="{FF2B5EF4-FFF2-40B4-BE49-F238E27FC236}">
                <a16:creationId xmlns:a16="http://schemas.microsoft.com/office/drawing/2014/main" xmlns="" id="{7DA7BE55-5895-7A10-88CE-93C3447D4442}"/>
              </a:ext>
            </a:extLst>
          </p:cNvPr>
          <p:cNvSpPr>
            <a:spLocks noGrp="1"/>
          </p:cNvSpPr>
          <p:nvPr>
            <p:ph idx="1"/>
          </p:nvPr>
        </p:nvSpPr>
        <p:spPr>
          <a:xfrm>
            <a:off x="5255260" y="2998278"/>
            <a:ext cx="4428236" cy="2728198"/>
          </a:xfrm>
        </p:spPr>
        <p:txBody>
          <a:bodyPr vert="horz" lIns="91440" tIns="45720" rIns="91440" bIns="45720" rtlCol="0" anchor="t">
            <a:normAutofit/>
          </a:bodyPr>
          <a:lstStyle/>
          <a:p>
            <a:r>
              <a:rPr lang="pl-PL" sz="1600" dirty="0" err="1">
                <a:cs typeface="Calibri"/>
              </a:rPr>
              <a:t>President</a:t>
            </a:r>
            <a:r>
              <a:rPr lang="pl-PL" sz="1600" dirty="0">
                <a:cs typeface="Calibri"/>
              </a:rPr>
              <a:t> Bush </a:t>
            </a:r>
            <a:r>
              <a:rPr lang="pl-PL" sz="1600" dirty="0" err="1">
                <a:cs typeface="Calibri"/>
              </a:rPr>
              <a:t>once</a:t>
            </a:r>
            <a:r>
              <a:rPr lang="pl-PL" sz="1600" dirty="0">
                <a:cs typeface="Calibri"/>
              </a:rPr>
              <a:t> </a:t>
            </a:r>
            <a:r>
              <a:rPr lang="pl-PL" sz="1600" dirty="0" err="1">
                <a:cs typeface="Calibri"/>
              </a:rPr>
              <a:t>misspoke</a:t>
            </a:r>
            <a:r>
              <a:rPr lang="pl-PL" sz="1600" dirty="0">
                <a:cs typeface="Calibri"/>
              </a:rPr>
              <a:t> </a:t>
            </a:r>
            <a:r>
              <a:rPr lang="pl-PL" sz="1600" dirty="0" err="1">
                <a:cs typeface="Calibri"/>
              </a:rPr>
              <a:t>about</a:t>
            </a:r>
            <a:r>
              <a:rPr lang="pl-PL" sz="1600" dirty="0">
                <a:cs typeface="Calibri"/>
              </a:rPr>
              <a:t> </a:t>
            </a:r>
            <a:r>
              <a:rPr lang="pl-PL" sz="1600" dirty="0" err="1">
                <a:cs typeface="Calibri"/>
              </a:rPr>
              <a:t>the</a:t>
            </a:r>
            <a:r>
              <a:rPr lang="pl-PL" sz="1600" dirty="0">
                <a:cs typeface="Calibri"/>
              </a:rPr>
              <a:t> </a:t>
            </a:r>
            <a:r>
              <a:rPr lang="pl-PL" sz="1600" dirty="0" err="1">
                <a:cs typeface="Calibri"/>
              </a:rPr>
              <a:t>Queen</a:t>
            </a:r>
            <a:r>
              <a:rPr lang="pl-PL" sz="1600" dirty="0">
                <a:cs typeface="Calibri"/>
              </a:rPr>
              <a:t> </a:t>
            </a:r>
            <a:r>
              <a:rPr lang="pl-PL" sz="1600" dirty="0" err="1">
                <a:cs typeface="Calibri"/>
              </a:rPr>
              <a:t>adding</a:t>
            </a:r>
            <a:r>
              <a:rPr lang="pl-PL" sz="1600" dirty="0">
                <a:cs typeface="Calibri"/>
              </a:rPr>
              <a:t> 200 </a:t>
            </a:r>
            <a:r>
              <a:rPr lang="pl-PL" sz="1600" dirty="0" err="1">
                <a:cs typeface="Calibri"/>
              </a:rPr>
              <a:t>years</a:t>
            </a:r>
            <a:r>
              <a:rPr lang="pl-PL" sz="1600" dirty="0">
                <a:cs typeface="Calibri"/>
              </a:rPr>
              <a:t> to </a:t>
            </a:r>
            <a:r>
              <a:rPr lang="pl-PL" sz="1600" dirty="0" err="1">
                <a:cs typeface="Calibri"/>
              </a:rPr>
              <a:t>her</a:t>
            </a:r>
            <a:r>
              <a:rPr lang="pl-PL" sz="1600" dirty="0">
                <a:cs typeface="Calibri"/>
              </a:rPr>
              <a:t> </a:t>
            </a:r>
            <a:r>
              <a:rPr lang="pl-PL" sz="1600" dirty="0" err="1">
                <a:cs typeface="Calibri"/>
              </a:rPr>
              <a:t>age</a:t>
            </a:r>
            <a:r>
              <a:rPr lang="pl-PL" sz="1600" dirty="0">
                <a:cs typeface="Calibri"/>
              </a:rPr>
              <a:t>.</a:t>
            </a:r>
          </a:p>
          <a:p>
            <a:r>
              <a:rPr lang="pl-PL" sz="1600" dirty="0" err="1">
                <a:cs typeface="Calibri"/>
              </a:rPr>
              <a:t>At</a:t>
            </a:r>
            <a:r>
              <a:rPr lang="pl-PL" sz="1600" dirty="0">
                <a:cs typeface="Calibri"/>
              </a:rPr>
              <a:t> a dinner </a:t>
            </a:r>
            <a:r>
              <a:rPr lang="pl-PL" sz="1600" dirty="0" err="1">
                <a:cs typeface="Calibri"/>
              </a:rPr>
              <a:t>hosted</a:t>
            </a:r>
            <a:r>
              <a:rPr lang="pl-PL" sz="1600" dirty="0">
                <a:cs typeface="Calibri"/>
              </a:rPr>
              <a:t> 2 </a:t>
            </a:r>
            <a:r>
              <a:rPr lang="pl-PL" sz="1600" dirty="0" err="1">
                <a:cs typeface="Calibri"/>
              </a:rPr>
              <a:t>days</a:t>
            </a:r>
            <a:r>
              <a:rPr lang="pl-PL" sz="1600" dirty="0">
                <a:cs typeface="Calibri"/>
              </a:rPr>
              <a:t> </a:t>
            </a:r>
            <a:r>
              <a:rPr lang="pl-PL" sz="1600" dirty="0" err="1">
                <a:cs typeface="Calibri"/>
              </a:rPr>
              <a:t>later</a:t>
            </a:r>
            <a:r>
              <a:rPr lang="pl-PL" sz="1600" dirty="0">
                <a:cs typeface="Calibri"/>
              </a:rPr>
              <a:t> </a:t>
            </a:r>
            <a:r>
              <a:rPr lang="pl-PL" sz="1600" dirty="0" err="1">
                <a:cs typeface="Calibri"/>
              </a:rPr>
              <a:t>the</a:t>
            </a:r>
            <a:r>
              <a:rPr lang="pl-PL" sz="1600" dirty="0">
                <a:cs typeface="Calibri"/>
              </a:rPr>
              <a:t> </a:t>
            </a:r>
            <a:r>
              <a:rPr lang="pl-PL" sz="1600" dirty="0" err="1">
                <a:cs typeface="Calibri"/>
              </a:rPr>
              <a:t>queen</a:t>
            </a:r>
            <a:r>
              <a:rPr lang="pl-PL" sz="1600" dirty="0">
                <a:cs typeface="Calibri"/>
              </a:rPr>
              <a:t> </a:t>
            </a:r>
            <a:r>
              <a:rPr lang="pl-PL" sz="1600" dirty="0" err="1">
                <a:cs typeface="Calibri"/>
              </a:rPr>
              <a:t>started</a:t>
            </a:r>
            <a:r>
              <a:rPr lang="pl-PL" sz="1600" dirty="0">
                <a:cs typeface="Calibri"/>
              </a:rPr>
              <a:t> "</a:t>
            </a:r>
            <a:r>
              <a:rPr lang="pl-PL" sz="1600" dirty="0" err="1">
                <a:ea typeface="+mn-lt"/>
                <a:cs typeface="+mn-lt"/>
              </a:rPr>
              <a:t>When</a:t>
            </a:r>
            <a:r>
              <a:rPr lang="pl-PL" sz="1600" dirty="0">
                <a:ea typeface="+mn-lt"/>
                <a:cs typeface="+mn-lt"/>
              </a:rPr>
              <a:t> I was </a:t>
            </a:r>
            <a:r>
              <a:rPr lang="pl-PL" sz="1600" dirty="0" err="1">
                <a:ea typeface="+mn-lt"/>
                <a:cs typeface="+mn-lt"/>
              </a:rPr>
              <a:t>here</a:t>
            </a:r>
            <a:r>
              <a:rPr lang="pl-PL" sz="1600" dirty="0">
                <a:ea typeface="+mn-lt"/>
                <a:cs typeface="+mn-lt"/>
              </a:rPr>
              <a:t> </a:t>
            </a:r>
            <a:r>
              <a:rPr lang="pl-PL" sz="1600" dirty="0" err="1">
                <a:ea typeface="+mn-lt"/>
                <a:cs typeface="+mn-lt"/>
              </a:rPr>
              <a:t>in</a:t>
            </a:r>
            <a:r>
              <a:rPr lang="pl-PL" sz="1600" dirty="0">
                <a:ea typeface="+mn-lt"/>
                <a:cs typeface="+mn-lt"/>
              </a:rPr>
              <a:t> 1776 …" Bush </a:t>
            </a:r>
            <a:r>
              <a:rPr lang="pl-PL" sz="1600" dirty="0" err="1">
                <a:ea typeface="+mn-lt"/>
                <a:cs typeface="+mn-lt"/>
              </a:rPr>
              <a:t>responded</a:t>
            </a:r>
            <a:r>
              <a:rPr lang="pl-PL" sz="1600" dirty="0">
                <a:ea typeface="+mn-lt"/>
                <a:cs typeface="+mn-lt"/>
              </a:rPr>
              <a:t> "</a:t>
            </a:r>
            <a:r>
              <a:rPr lang="pl-PL" sz="1600" dirty="0" err="1">
                <a:ea typeface="+mn-lt"/>
                <a:cs typeface="+mn-lt"/>
              </a:rPr>
              <a:t>Your</a:t>
            </a:r>
            <a:r>
              <a:rPr lang="pl-PL" sz="1600" dirty="0">
                <a:ea typeface="+mn-lt"/>
                <a:cs typeface="+mn-lt"/>
              </a:rPr>
              <a:t> </a:t>
            </a:r>
            <a:r>
              <a:rPr lang="pl-PL" sz="1600" dirty="0" err="1">
                <a:ea typeface="+mn-lt"/>
                <a:cs typeface="+mn-lt"/>
              </a:rPr>
              <a:t>Majesty</a:t>
            </a:r>
            <a:r>
              <a:rPr lang="pl-PL" sz="1600" dirty="0">
                <a:ea typeface="+mn-lt"/>
                <a:cs typeface="+mn-lt"/>
              </a:rPr>
              <a:t> I </a:t>
            </a:r>
            <a:r>
              <a:rPr lang="pl-PL" sz="1600" dirty="0" err="1">
                <a:ea typeface="+mn-lt"/>
                <a:cs typeface="+mn-lt"/>
              </a:rPr>
              <a:t>can't</a:t>
            </a:r>
            <a:r>
              <a:rPr lang="pl-PL" sz="1600" dirty="0">
                <a:ea typeface="+mn-lt"/>
                <a:cs typeface="+mn-lt"/>
              </a:rPr>
              <a:t> top </a:t>
            </a:r>
            <a:r>
              <a:rPr lang="pl-PL" sz="1600" dirty="0" err="1">
                <a:ea typeface="+mn-lt"/>
                <a:cs typeface="+mn-lt"/>
              </a:rPr>
              <a:t>that</a:t>
            </a:r>
            <a:r>
              <a:rPr lang="pl-PL" sz="1600" dirty="0">
                <a:ea typeface="+mn-lt"/>
                <a:cs typeface="+mn-lt"/>
              </a:rPr>
              <a:t> one </a:t>
            </a:r>
            <a:r>
              <a:rPr lang="pl-PL" sz="1600" dirty="0" err="1">
                <a:ea typeface="+mn-lt"/>
                <a:cs typeface="+mn-lt"/>
              </a:rPr>
              <a:t>myself</a:t>
            </a:r>
            <a:r>
              <a:rPr lang="pl-PL" sz="1600" dirty="0">
                <a:ea typeface="+mn-lt"/>
                <a:cs typeface="+mn-lt"/>
              </a:rPr>
              <a:t>"</a:t>
            </a:r>
          </a:p>
          <a:p>
            <a:endParaRPr lang="pl-PL" sz="1600" dirty="0">
              <a:cs typeface="Calibri"/>
            </a:endParaRPr>
          </a:p>
          <a:p>
            <a:r>
              <a:rPr lang="pl-PL" sz="1600" dirty="0" err="1">
                <a:cs typeface="Calibri"/>
              </a:rPr>
              <a:t>The</a:t>
            </a:r>
            <a:r>
              <a:rPr lang="pl-PL" sz="1600" dirty="0">
                <a:cs typeface="Calibri"/>
              </a:rPr>
              <a:t> </a:t>
            </a:r>
            <a:r>
              <a:rPr lang="pl-PL" sz="1600" dirty="0" err="1">
                <a:cs typeface="Calibri"/>
              </a:rPr>
              <a:t>Queen</a:t>
            </a:r>
            <a:r>
              <a:rPr lang="pl-PL" sz="1600" dirty="0">
                <a:cs typeface="Calibri"/>
              </a:rPr>
              <a:t> </a:t>
            </a:r>
            <a:r>
              <a:rPr lang="pl-PL" sz="1600" dirty="0" err="1">
                <a:cs typeface="Calibri"/>
              </a:rPr>
              <a:t>o</a:t>
            </a:r>
            <a:r>
              <a:rPr lang="pl-PL" sz="1600" dirty="0" err="1" smtClean="0">
                <a:cs typeface="Calibri"/>
              </a:rPr>
              <a:t>nce</a:t>
            </a:r>
            <a:r>
              <a:rPr lang="pl-PL" sz="1600" dirty="0" smtClean="0">
                <a:cs typeface="Calibri"/>
              </a:rPr>
              <a:t> </a:t>
            </a:r>
            <a:r>
              <a:rPr lang="pl-PL" sz="1600" dirty="0" err="1">
                <a:cs typeface="Calibri"/>
              </a:rPr>
              <a:t>participated</a:t>
            </a:r>
            <a:r>
              <a:rPr lang="pl-PL" sz="1600" dirty="0">
                <a:cs typeface="Calibri"/>
              </a:rPr>
              <a:t> </a:t>
            </a:r>
            <a:r>
              <a:rPr lang="pl-PL" sz="1600" dirty="0" err="1">
                <a:cs typeface="Calibri"/>
              </a:rPr>
              <a:t>in</a:t>
            </a:r>
            <a:r>
              <a:rPr lang="pl-PL" sz="1600" dirty="0">
                <a:cs typeface="Calibri"/>
              </a:rPr>
              <a:t> a </a:t>
            </a:r>
            <a:r>
              <a:rPr lang="pl-PL" sz="1600" dirty="0" err="1">
                <a:cs typeface="Calibri"/>
              </a:rPr>
              <a:t>scene</a:t>
            </a:r>
            <a:r>
              <a:rPr lang="pl-PL" sz="1600" dirty="0">
                <a:cs typeface="Calibri"/>
              </a:rPr>
              <a:t> </a:t>
            </a:r>
            <a:r>
              <a:rPr lang="pl-PL" sz="1600" dirty="0" err="1">
                <a:cs typeface="Calibri"/>
              </a:rPr>
              <a:t>with</a:t>
            </a:r>
            <a:r>
              <a:rPr lang="pl-PL" sz="1600" dirty="0">
                <a:cs typeface="Calibri"/>
              </a:rPr>
              <a:t> "James Bond" </a:t>
            </a:r>
            <a:r>
              <a:rPr lang="pl-PL" sz="1600" dirty="0" err="1">
                <a:ea typeface="+mn-lt"/>
                <a:cs typeface="+mn-lt"/>
              </a:rPr>
              <a:t>in</a:t>
            </a:r>
            <a:r>
              <a:rPr lang="pl-PL" sz="1600" dirty="0">
                <a:ea typeface="+mn-lt"/>
                <a:cs typeface="+mn-lt"/>
              </a:rPr>
              <a:t> </a:t>
            </a:r>
            <a:r>
              <a:rPr lang="pl-PL" sz="1600" dirty="0" err="1">
                <a:ea typeface="+mn-lt"/>
                <a:cs typeface="+mn-lt"/>
              </a:rPr>
              <a:t>which</a:t>
            </a:r>
            <a:r>
              <a:rPr lang="pl-PL" sz="1600" dirty="0">
                <a:ea typeface="+mn-lt"/>
                <a:cs typeface="+mn-lt"/>
              </a:rPr>
              <a:t> </a:t>
            </a:r>
            <a:r>
              <a:rPr lang="pl-PL" sz="1600" dirty="0" err="1">
                <a:ea typeface="+mn-lt"/>
                <a:cs typeface="+mn-lt"/>
              </a:rPr>
              <a:t>she</a:t>
            </a:r>
            <a:r>
              <a:rPr lang="pl-PL" sz="1600" dirty="0">
                <a:ea typeface="+mn-lt"/>
                <a:cs typeface="+mn-lt"/>
              </a:rPr>
              <a:t> </a:t>
            </a:r>
            <a:r>
              <a:rPr lang="pl-PL" sz="1600" dirty="0" err="1">
                <a:ea typeface="+mn-lt"/>
                <a:cs typeface="+mn-lt"/>
              </a:rPr>
              <a:t>jumped</a:t>
            </a:r>
            <a:r>
              <a:rPr lang="pl-PL" sz="1600" dirty="0">
                <a:ea typeface="+mn-lt"/>
                <a:cs typeface="+mn-lt"/>
              </a:rPr>
              <a:t> out of a </a:t>
            </a:r>
            <a:r>
              <a:rPr lang="pl-PL" sz="1600" dirty="0" err="1">
                <a:ea typeface="+mn-lt"/>
                <a:cs typeface="+mn-lt"/>
              </a:rPr>
              <a:t>helicopter</a:t>
            </a:r>
            <a:r>
              <a:rPr lang="pl-PL" sz="1600" dirty="0">
                <a:ea typeface="+mn-lt"/>
                <a:cs typeface="+mn-lt"/>
              </a:rPr>
              <a:t> </a:t>
            </a:r>
            <a:r>
              <a:rPr lang="pl-PL" sz="1600" dirty="0" err="1">
                <a:ea typeface="+mn-lt"/>
                <a:cs typeface="+mn-lt"/>
              </a:rPr>
              <a:t>using</a:t>
            </a:r>
            <a:r>
              <a:rPr lang="pl-PL" sz="1600" dirty="0">
                <a:ea typeface="+mn-lt"/>
                <a:cs typeface="+mn-lt"/>
              </a:rPr>
              <a:t> a </a:t>
            </a:r>
            <a:r>
              <a:rPr lang="pl-PL" sz="1600" dirty="0" err="1">
                <a:ea typeface="+mn-lt"/>
                <a:cs typeface="+mn-lt"/>
              </a:rPr>
              <a:t>parachute</a:t>
            </a:r>
            <a:r>
              <a:rPr lang="pl-PL" sz="1600" dirty="0">
                <a:ea typeface="+mn-lt"/>
                <a:cs typeface="+mn-lt"/>
              </a:rPr>
              <a:t>.</a:t>
            </a:r>
          </a:p>
        </p:txBody>
      </p:sp>
    </p:spTree>
    <p:extLst>
      <p:ext uri="{BB962C8B-B14F-4D97-AF65-F5344CB8AC3E}">
        <p14:creationId xmlns:p14="http://schemas.microsoft.com/office/powerpoint/2010/main" xmlns="" val="23998915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8</TotalTime>
  <Words>481</Words>
  <Application>Microsoft Office PowerPoint</Application>
  <PresentationFormat>Niestandardowy</PresentationFormat>
  <Paragraphs>51</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Office Theme</vt:lpstr>
      <vt:lpstr>The longest - lived Monarch in the world</vt:lpstr>
      <vt:lpstr>Slajd 2</vt:lpstr>
      <vt:lpstr>The Queens pH scale</vt:lpstr>
      <vt:lpstr> In the countries dependent on Great Britain there are coins and banknotes with the image of the queen, these are countries such as:</vt:lpstr>
      <vt:lpstr>"Queen Elizabeth II was born in 1926… making her officially older than sliced bread"</vt:lpstr>
      <vt:lpstr>Fun facts: </vt:lpstr>
      <vt:lpstr>The role of her majesty</vt:lpstr>
      <vt:lpstr>"God save the Queen"</vt:lpstr>
      <vt:lpstr>The Queen's humor.</vt:lpstr>
      <vt:lpstr>Elizabeth II during WWII</vt:lpstr>
      <vt:lpstr>The Coronation of Elizabeth II </vt:lpstr>
      <vt:lpstr>God Save the Queen, may she rest in peace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lenovo</cp:lastModifiedBy>
  <cp:revision>65</cp:revision>
  <dcterms:created xsi:type="dcterms:W3CDTF">2022-09-19T15:06:28Z</dcterms:created>
  <dcterms:modified xsi:type="dcterms:W3CDTF">2022-10-02T21:44:25Z</dcterms:modified>
</cp:coreProperties>
</file>